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12192000"/>
  <p:notesSz cx="6858000" cy="9144000"/>
  <p:embeddedFontLst>
    <p:embeddedFont>
      <p:font typeface="Libre Baskerville"/>
      <p:regular r:id="rId16"/>
      <p:bold r:id="rId17"/>
      <p: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430">
          <p15:clr>
            <a:srgbClr val="A4A3A4"/>
          </p15:clr>
        </p15:guide>
        <p15:guide id="2" pos="2479">
          <p15:clr>
            <a:srgbClr val="A4A3A4"/>
          </p15:clr>
        </p15:guide>
        <p15:guide id="3" pos="5201">
          <p15:clr>
            <a:srgbClr val="A4A3A4"/>
          </p15:clr>
        </p15:guide>
        <p15:guide id="4" pos="166">
          <p15:clr>
            <a:srgbClr val="A4A3A4"/>
          </p15:clr>
        </p15:guide>
        <p15:guide id="5" pos="7514">
          <p15:clr>
            <a:srgbClr val="A4A3A4"/>
          </p15:clr>
        </p15:guide>
        <p15:guide id="6" orient="horz" pos="4156">
          <p15:clr>
            <a:srgbClr val="A4A3A4"/>
          </p15:clr>
        </p15:guide>
        <p15:guide id="7" orient="horz" pos="890">
          <p15:clr>
            <a:srgbClr val="A4A3A4"/>
          </p15:clr>
        </p15:guide>
        <p15:guide id="8" orient="horz" pos="550">
          <p15:clr>
            <a:srgbClr val="A4A3A4"/>
          </p15:clr>
        </p15:guide>
        <p15:guide id="9" pos="279">
          <p15:clr>
            <a:srgbClr val="A4A3A4"/>
          </p15:clr>
        </p15:guide>
        <p15:guide id="10" pos="2366">
          <p15:clr>
            <a:srgbClr val="A4A3A4"/>
          </p15:clr>
        </p15:guide>
        <p15:guide id="11" pos="2593">
          <p15:clr>
            <a:srgbClr val="A4A3A4"/>
          </p15:clr>
        </p15:guide>
        <p15:guide id="12" pos="5087">
          <p15:clr>
            <a:srgbClr val="A4A3A4"/>
          </p15:clr>
        </p15:guide>
        <p15:guide id="13" pos="5314">
          <p15:clr>
            <a:srgbClr val="A4A3A4"/>
          </p15:clr>
        </p15:guide>
        <p15:guide id="14" pos="7401">
          <p15:clr>
            <a:srgbClr val="A4A3A4"/>
          </p15:clr>
        </p15:guide>
        <p15:guide id="15" orient="horz" pos="11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430" orient="horz"/>
        <p:guide pos="2479"/>
        <p:guide pos="5201"/>
        <p:guide pos="166"/>
        <p:guide pos="7514"/>
        <p:guide pos="4156" orient="horz"/>
        <p:guide pos="890" orient="horz"/>
        <p:guide pos="550" orient="horz"/>
        <p:guide pos="279"/>
        <p:guide pos="2366"/>
        <p:guide pos="2593"/>
        <p:guide pos="5087"/>
        <p:guide pos="5314"/>
        <p:guide pos="7401"/>
        <p:guide pos="1139" orient="horz"/>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LibreBaskerville-bold.fntdata"/><Relationship Id="rId16" Type="http://schemas.openxmlformats.org/officeDocument/2006/relationships/font" Target="fonts/LibreBaskerville-regular.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LibreBaskerville-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2320d820b1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22320d820b1_0_2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2320d820b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g22320d820b1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2320d820b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g22320d820b1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2320d820b1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g22320d820b1_0_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2320d820b1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22320d820b1_0_2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0ee3a6c919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20ee3a6c919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2320d820b1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22320d820b1_0_2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2320d820b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22320d820b1_0_2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2320d820b1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22320d820b1_0_2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8.png"/><Relationship Id="rId10" Type="http://schemas.openxmlformats.org/officeDocument/2006/relationships/image" Target="../media/image2.png"/><Relationship Id="rId9"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4.jpg"/><Relationship Id="rId7" Type="http://schemas.openxmlformats.org/officeDocument/2006/relationships/image" Target="../media/image3.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6277602" y="6034120"/>
            <a:ext cx="1864850" cy="772730"/>
          </a:xfrm>
          <a:prstGeom prst="rect">
            <a:avLst/>
          </a:prstGeom>
          <a:noFill/>
          <a:ln>
            <a:noFill/>
          </a:ln>
        </p:spPr>
      </p:pic>
      <p:sp>
        <p:nvSpPr>
          <p:cNvPr id="85" name="Google Shape;85;p13"/>
          <p:cNvSpPr/>
          <p:nvPr/>
        </p:nvSpPr>
        <p:spPr>
          <a:xfrm>
            <a:off x="0" y="0"/>
            <a:ext cx="12192000" cy="1011600"/>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 name="Google Shape;86;p13"/>
          <p:cNvSpPr/>
          <p:nvPr/>
        </p:nvSpPr>
        <p:spPr>
          <a:xfrm>
            <a:off x="8439600" y="3456886"/>
            <a:ext cx="3311700" cy="328200"/>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 name="Google Shape;87;p13"/>
          <p:cNvSpPr/>
          <p:nvPr/>
        </p:nvSpPr>
        <p:spPr>
          <a:xfrm>
            <a:off x="8439598" y="4919304"/>
            <a:ext cx="3311761" cy="328153"/>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 name="Google Shape;88;p13"/>
          <p:cNvSpPr txBox="1"/>
          <p:nvPr/>
        </p:nvSpPr>
        <p:spPr>
          <a:xfrm>
            <a:off x="434144" y="1214688"/>
            <a:ext cx="3294600" cy="369300"/>
          </a:xfrm>
          <a:prstGeom prst="rect">
            <a:avLst/>
          </a:prstGeom>
          <a:solidFill>
            <a:srgbClr val="99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Libre Baskerville"/>
                <a:ea typeface="Libre Baskerville"/>
                <a:cs typeface="Libre Baskerville"/>
                <a:sym typeface="Libre Baskerville"/>
              </a:rPr>
              <a:t>Abstract</a:t>
            </a:r>
            <a:endParaRPr/>
          </a:p>
        </p:txBody>
      </p:sp>
      <p:sp>
        <p:nvSpPr>
          <p:cNvPr id="89" name="Google Shape;89;p13"/>
          <p:cNvSpPr txBox="1"/>
          <p:nvPr/>
        </p:nvSpPr>
        <p:spPr>
          <a:xfrm>
            <a:off x="434575" y="3867375"/>
            <a:ext cx="3318600" cy="369300"/>
          </a:xfrm>
          <a:prstGeom prst="rect">
            <a:avLst/>
          </a:prstGeom>
          <a:solidFill>
            <a:srgbClr val="99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Libre Baskerville"/>
                <a:ea typeface="Libre Baskerville"/>
                <a:cs typeface="Libre Baskerville"/>
                <a:sym typeface="Libre Baskerville"/>
              </a:rPr>
              <a:t>Background</a:t>
            </a:r>
            <a:r>
              <a:rPr lang="en-IN" sz="1800">
                <a:solidFill>
                  <a:schemeClr val="lt1"/>
                </a:solidFill>
                <a:latin typeface="Libre Baskerville"/>
                <a:ea typeface="Libre Baskerville"/>
                <a:cs typeface="Libre Baskerville"/>
                <a:sym typeface="Libre Baskerville"/>
              </a:rPr>
              <a:t> </a:t>
            </a:r>
            <a:endParaRPr sz="1800">
              <a:solidFill>
                <a:schemeClr val="lt1"/>
              </a:solidFill>
              <a:latin typeface="Libre Baskerville"/>
              <a:ea typeface="Libre Baskerville"/>
              <a:cs typeface="Libre Baskerville"/>
              <a:sym typeface="Libre Baskerville"/>
            </a:endParaRPr>
          </a:p>
        </p:txBody>
      </p:sp>
      <p:sp>
        <p:nvSpPr>
          <p:cNvPr id="90" name="Google Shape;90;p13"/>
          <p:cNvSpPr txBox="1"/>
          <p:nvPr/>
        </p:nvSpPr>
        <p:spPr>
          <a:xfrm>
            <a:off x="4116900" y="4529425"/>
            <a:ext cx="3958500" cy="369300"/>
          </a:xfrm>
          <a:prstGeom prst="rect">
            <a:avLst/>
          </a:prstGeom>
          <a:solidFill>
            <a:srgbClr val="99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Libre Baskerville"/>
                <a:ea typeface="Libre Baskerville"/>
                <a:cs typeface="Libre Baskerville"/>
                <a:sym typeface="Libre Baskerville"/>
              </a:rPr>
              <a:t>Results</a:t>
            </a:r>
            <a:endParaRPr/>
          </a:p>
        </p:txBody>
      </p:sp>
      <p:sp>
        <p:nvSpPr>
          <p:cNvPr id="91" name="Google Shape;91;p13"/>
          <p:cNvSpPr txBox="1"/>
          <p:nvPr/>
        </p:nvSpPr>
        <p:spPr>
          <a:xfrm>
            <a:off x="8591353" y="3436300"/>
            <a:ext cx="31698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Libre Baskerville"/>
                <a:ea typeface="Libre Baskerville"/>
                <a:cs typeface="Libre Baskerville"/>
                <a:sym typeface="Libre Baskerville"/>
              </a:rPr>
              <a:t>Conclusions</a:t>
            </a:r>
            <a:r>
              <a:rPr lang="en-IN" sz="1800">
                <a:solidFill>
                  <a:schemeClr val="lt1"/>
                </a:solidFill>
                <a:latin typeface="Libre Baskerville"/>
                <a:ea typeface="Libre Baskerville"/>
                <a:cs typeface="Libre Baskerville"/>
                <a:sym typeface="Libre Baskerville"/>
              </a:rPr>
              <a:t> </a:t>
            </a:r>
            <a:endParaRPr/>
          </a:p>
        </p:txBody>
      </p:sp>
      <p:sp>
        <p:nvSpPr>
          <p:cNvPr id="92" name="Google Shape;92;p13"/>
          <p:cNvSpPr txBox="1"/>
          <p:nvPr/>
        </p:nvSpPr>
        <p:spPr>
          <a:xfrm>
            <a:off x="8658225" y="4898725"/>
            <a:ext cx="3065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Libre Baskerville"/>
                <a:ea typeface="Libre Baskerville"/>
                <a:cs typeface="Libre Baskerville"/>
                <a:sym typeface="Libre Baskerville"/>
              </a:rPr>
              <a:t>References</a:t>
            </a:r>
            <a:endParaRPr/>
          </a:p>
        </p:txBody>
      </p:sp>
      <p:sp>
        <p:nvSpPr>
          <p:cNvPr id="93" name="Google Shape;93;p13"/>
          <p:cNvSpPr txBox="1"/>
          <p:nvPr/>
        </p:nvSpPr>
        <p:spPr>
          <a:xfrm>
            <a:off x="8442963" y="3972824"/>
            <a:ext cx="2994900" cy="2307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900">
              <a:solidFill>
                <a:srgbClr val="7F7F7F"/>
              </a:solidFill>
              <a:latin typeface="Arial"/>
              <a:ea typeface="Arial"/>
              <a:cs typeface="Arial"/>
              <a:sym typeface="Arial"/>
            </a:endParaRPr>
          </a:p>
        </p:txBody>
      </p:sp>
      <p:sp>
        <p:nvSpPr>
          <p:cNvPr id="94" name="Google Shape;94;p13"/>
          <p:cNvSpPr txBox="1"/>
          <p:nvPr/>
        </p:nvSpPr>
        <p:spPr>
          <a:xfrm>
            <a:off x="4161600" y="2809575"/>
            <a:ext cx="3869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95" name="Google Shape;95;p13"/>
          <p:cNvSpPr txBox="1"/>
          <p:nvPr/>
        </p:nvSpPr>
        <p:spPr>
          <a:xfrm>
            <a:off x="8449261" y="5459087"/>
            <a:ext cx="3311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96" name="Google Shape;96;p13"/>
          <p:cNvSpPr txBox="1"/>
          <p:nvPr/>
        </p:nvSpPr>
        <p:spPr>
          <a:xfrm>
            <a:off x="508450" y="1642375"/>
            <a:ext cx="3244500" cy="195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rPr lang="en-IN" sz="900">
                <a:solidFill>
                  <a:schemeClr val="dk1"/>
                </a:solidFill>
              </a:rPr>
              <a:t>Badminton is a popular sport around the world and similar to other sports, a line judgment call can often decide games. In this project, we focused on tracking a shuttlecock throughout the duration of a badminton game with the goal of determining if the shuttlecock is inside or outside of the court boundary. The unique flight characteristics and size of a shuttlecock also poses additional challenges. Factors like lighting, air conditioning, and moving mats can also significantly impact the decision of whether the shuttlecock lands in or out. In this poster, we discuss the </a:t>
            </a:r>
            <a:r>
              <a:rPr lang="en-IN" sz="900">
                <a:solidFill>
                  <a:schemeClr val="dk1"/>
                </a:solidFill>
              </a:rPr>
              <a:t>approach</a:t>
            </a:r>
            <a:r>
              <a:rPr lang="en-IN" sz="900">
                <a:solidFill>
                  <a:schemeClr val="dk1"/>
                </a:solidFill>
              </a:rPr>
              <a:t> taken to solve this task as well as provide a detailed analysis of the system's performance and compare it to the factual decisions.</a:t>
            </a:r>
            <a:endParaRPr sz="900">
              <a:solidFill>
                <a:schemeClr val="dk1"/>
              </a:solidFill>
            </a:endParaRPr>
          </a:p>
          <a:p>
            <a:pPr indent="0" lvl="0" marL="0" marR="0" rtl="0" algn="l">
              <a:spcBef>
                <a:spcPts val="0"/>
              </a:spcBef>
              <a:spcAft>
                <a:spcPts val="0"/>
              </a:spcAft>
              <a:buNone/>
            </a:pPr>
            <a:r>
              <a:t/>
            </a:r>
            <a:endParaRPr sz="900">
              <a:solidFill>
                <a:schemeClr val="dk1"/>
              </a:solidFill>
            </a:endParaRPr>
          </a:p>
        </p:txBody>
      </p:sp>
      <p:cxnSp>
        <p:nvCxnSpPr>
          <p:cNvPr id="97" name="Google Shape;97;p13"/>
          <p:cNvCxnSpPr/>
          <p:nvPr/>
        </p:nvCxnSpPr>
        <p:spPr>
          <a:xfrm flipH="1">
            <a:off x="3930925" y="1214700"/>
            <a:ext cx="7800" cy="5345400"/>
          </a:xfrm>
          <a:prstGeom prst="straightConnector1">
            <a:avLst/>
          </a:prstGeom>
          <a:noFill/>
          <a:ln cap="flat" cmpd="sng" w="9525">
            <a:solidFill>
              <a:srgbClr val="990000"/>
            </a:solidFill>
            <a:prstDash val="solid"/>
            <a:miter lim="800000"/>
            <a:headEnd len="sm" w="sm" type="none"/>
            <a:tailEnd len="sm" w="sm" type="none"/>
          </a:ln>
        </p:spPr>
      </p:cxnSp>
      <p:cxnSp>
        <p:nvCxnSpPr>
          <p:cNvPr id="98" name="Google Shape;98;p13"/>
          <p:cNvCxnSpPr/>
          <p:nvPr/>
        </p:nvCxnSpPr>
        <p:spPr>
          <a:xfrm flipH="1">
            <a:off x="8253563" y="1214700"/>
            <a:ext cx="25500" cy="5372100"/>
          </a:xfrm>
          <a:prstGeom prst="straightConnector1">
            <a:avLst/>
          </a:prstGeom>
          <a:noFill/>
          <a:ln cap="flat" cmpd="sng" w="9525">
            <a:solidFill>
              <a:srgbClr val="980000"/>
            </a:solidFill>
            <a:prstDash val="solid"/>
            <a:miter lim="800000"/>
            <a:headEnd len="sm" w="sm" type="none"/>
            <a:tailEnd len="sm" w="sm" type="none"/>
          </a:ln>
        </p:spPr>
      </p:cxnSp>
      <p:sp>
        <p:nvSpPr>
          <p:cNvPr id="99" name="Google Shape;99;p13"/>
          <p:cNvSpPr txBox="1"/>
          <p:nvPr/>
        </p:nvSpPr>
        <p:spPr>
          <a:xfrm>
            <a:off x="1241900" y="251050"/>
            <a:ext cx="10519200" cy="3231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500">
                <a:solidFill>
                  <a:schemeClr val="lt1"/>
                </a:solidFill>
                <a:latin typeface="Libre Baskerville"/>
                <a:ea typeface="Libre Baskerville"/>
                <a:cs typeface="Libre Baskerville"/>
                <a:sym typeface="Libre Baskerville"/>
              </a:rPr>
              <a:t>Trajectory detection and boundary estimation for badminton shuttlecock using 3D position estimation</a:t>
            </a:r>
            <a:endParaRPr sz="1100"/>
          </a:p>
        </p:txBody>
      </p:sp>
      <p:sp>
        <p:nvSpPr>
          <p:cNvPr id="100" name="Google Shape;100;p13"/>
          <p:cNvSpPr txBox="1"/>
          <p:nvPr/>
        </p:nvSpPr>
        <p:spPr>
          <a:xfrm>
            <a:off x="263525" y="4325400"/>
            <a:ext cx="3452700" cy="1238700"/>
          </a:xfrm>
          <a:prstGeom prst="rect">
            <a:avLst/>
          </a:prstGeom>
          <a:noFill/>
          <a:ln>
            <a:noFill/>
          </a:ln>
        </p:spPr>
        <p:txBody>
          <a:bodyPr anchorCtr="0" anchor="t" bIns="45700" lIns="91425" spcFirstLastPara="1" rIns="91425" wrap="square" tIns="45700">
            <a:noAutofit/>
          </a:bodyPr>
          <a:lstStyle/>
          <a:p>
            <a:pPr indent="-285750" lvl="0" marL="457200" marR="0" rtl="0" algn="l">
              <a:spcBef>
                <a:spcPts val="0"/>
              </a:spcBef>
              <a:spcAft>
                <a:spcPts val="0"/>
              </a:spcAft>
              <a:buClr>
                <a:schemeClr val="dk1"/>
              </a:buClr>
              <a:buSzPts val="900"/>
              <a:buChar char="●"/>
            </a:pPr>
            <a:r>
              <a:rPr lang="en-IN" sz="900">
                <a:solidFill>
                  <a:schemeClr val="dk1"/>
                </a:solidFill>
              </a:rPr>
              <a:t>Several research studies have focused on developing algorithms and methodologies to track shuttlecocks in videos. Methods for tracking shuttlecocks include Fast-Tracking based on the Object Center method, the Camshift method combined with Kalman filter [1], and the use of deep learning models.</a:t>
            </a:r>
            <a:endParaRPr sz="900">
              <a:solidFill>
                <a:schemeClr val="dk1"/>
              </a:solidFill>
            </a:endParaRPr>
          </a:p>
          <a:p>
            <a:pPr indent="-285750" lvl="0" marL="457200" marR="0" rtl="0" algn="l">
              <a:spcBef>
                <a:spcPts val="0"/>
              </a:spcBef>
              <a:spcAft>
                <a:spcPts val="0"/>
              </a:spcAft>
              <a:buClr>
                <a:schemeClr val="dk1"/>
              </a:buClr>
              <a:buSzPts val="900"/>
              <a:buChar char="●"/>
            </a:pPr>
            <a:r>
              <a:rPr lang="en-IN" sz="900">
                <a:solidFill>
                  <a:schemeClr val="dk1"/>
                </a:solidFill>
              </a:rPr>
              <a:t>Detecting shuttlecocks is still a significant challenge compared to detecting larger objects.</a:t>
            </a:r>
            <a:endParaRPr sz="900">
              <a:solidFill>
                <a:schemeClr val="dk1"/>
              </a:solidFill>
            </a:endParaRPr>
          </a:p>
          <a:p>
            <a:pPr indent="0" lvl="0" marL="0" marR="0" rtl="0" algn="l">
              <a:spcBef>
                <a:spcPts val="0"/>
              </a:spcBef>
              <a:spcAft>
                <a:spcPts val="0"/>
              </a:spcAft>
              <a:buNone/>
            </a:pPr>
            <a:r>
              <a:t/>
            </a:r>
            <a:endParaRPr sz="900">
              <a:solidFill>
                <a:schemeClr val="dk1"/>
              </a:solidFill>
            </a:endParaRPr>
          </a:p>
        </p:txBody>
      </p:sp>
      <p:sp>
        <p:nvSpPr>
          <p:cNvPr id="101" name="Google Shape;101;p13"/>
          <p:cNvSpPr txBox="1"/>
          <p:nvPr/>
        </p:nvSpPr>
        <p:spPr>
          <a:xfrm>
            <a:off x="4133213" y="5913075"/>
            <a:ext cx="17592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900">
                <a:solidFill>
                  <a:schemeClr val="dk1"/>
                </a:solidFill>
              </a:rPr>
              <a:t>Court Boundary Detection</a:t>
            </a:r>
            <a:endParaRPr sz="900">
              <a:solidFill>
                <a:schemeClr val="dk1"/>
              </a:solidFill>
              <a:latin typeface="Arial"/>
              <a:ea typeface="Arial"/>
              <a:cs typeface="Arial"/>
              <a:sym typeface="Arial"/>
            </a:endParaRPr>
          </a:p>
        </p:txBody>
      </p:sp>
      <p:sp>
        <p:nvSpPr>
          <p:cNvPr id="102" name="Google Shape;102;p13"/>
          <p:cNvSpPr txBox="1"/>
          <p:nvPr/>
        </p:nvSpPr>
        <p:spPr>
          <a:xfrm>
            <a:off x="8253575" y="3827525"/>
            <a:ext cx="3498600" cy="991200"/>
          </a:xfrm>
          <a:prstGeom prst="rect">
            <a:avLst/>
          </a:prstGeom>
          <a:noFill/>
          <a:ln>
            <a:noFill/>
          </a:ln>
        </p:spPr>
        <p:txBody>
          <a:bodyPr anchorCtr="0" anchor="t" bIns="45700" lIns="91425" spcFirstLastPara="1" rIns="91425" wrap="square" tIns="45700">
            <a:noAutofit/>
          </a:bodyPr>
          <a:lstStyle/>
          <a:p>
            <a:pPr indent="-285750" lvl="0" marL="457200" marR="0" rtl="0" algn="l">
              <a:spcBef>
                <a:spcPts val="0"/>
              </a:spcBef>
              <a:spcAft>
                <a:spcPts val="0"/>
              </a:spcAft>
              <a:buClr>
                <a:schemeClr val="dk1"/>
              </a:buClr>
              <a:buSzPts val="900"/>
              <a:buChar char="●"/>
            </a:pPr>
            <a:r>
              <a:rPr lang="en-IN" sz="900">
                <a:solidFill>
                  <a:schemeClr val="dk1"/>
                </a:solidFill>
              </a:rPr>
              <a:t>Using the methods outlined above we can successfully identify </a:t>
            </a:r>
            <a:r>
              <a:rPr lang="en-IN" sz="900">
                <a:solidFill>
                  <a:schemeClr val="dk1"/>
                </a:solidFill>
              </a:rPr>
              <a:t>shuttlecock trajectories with stereo footage, determine </a:t>
            </a:r>
            <a:r>
              <a:rPr lang="en-IN" sz="900">
                <a:solidFill>
                  <a:schemeClr val="dk1"/>
                </a:solidFill>
              </a:rPr>
              <a:t>court boundaries and detect if the shuttlecock is within or outside the court. </a:t>
            </a:r>
            <a:endParaRPr sz="900">
              <a:solidFill>
                <a:schemeClr val="dk1"/>
              </a:solidFill>
            </a:endParaRPr>
          </a:p>
          <a:p>
            <a:pPr indent="-285750" lvl="0" marL="457200" marR="0" rtl="0" algn="l">
              <a:spcBef>
                <a:spcPts val="0"/>
              </a:spcBef>
              <a:spcAft>
                <a:spcPts val="0"/>
              </a:spcAft>
              <a:buClr>
                <a:schemeClr val="dk1"/>
              </a:buClr>
              <a:buSzPts val="900"/>
              <a:buChar char="●"/>
            </a:pPr>
            <a:r>
              <a:rPr lang="en-IN" sz="900">
                <a:solidFill>
                  <a:schemeClr val="dk1"/>
                </a:solidFill>
              </a:rPr>
              <a:t>The quality and not the quantity of data is very </a:t>
            </a:r>
            <a:r>
              <a:rPr lang="en-IN" sz="900">
                <a:solidFill>
                  <a:schemeClr val="dk1"/>
                </a:solidFill>
              </a:rPr>
              <a:t>important</a:t>
            </a:r>
            <a:r>
              <a:rPr lang="en-IN" sz="900">
                <a:solidFill>
                  <a:schemeClr val="dk1"/>
                </a:solidFill>
              </a:rPr>
              <a:t> in substantially improving the performance of the detection system. </a:t>
            </a:r>
            <a:endParaRPr sz="900">
              <a:solidFill>
                <a:schemeClr val="dk1"/>
              </a:solidFill>
              <a:latin typeface="Arial"/>
              <a:ea typeface="Arial"/>
              <a:cs typeface="Arial"/>
              <a:sym typeface="Arial"/>
            </a:endParaRPr>
          </a:p>
        </p:txBody>
      </p:sp>
      <p:sp>
        <p:nvSpPr>
          <p:cNvPr id="103" name="Google Shape;103;p13"/>
          <p:cNvSpPr txBox="1"/>
          <p:nvPr/>
        </p:nvSpPr>
        <p:spPr>
          <a:xfrm>
            <a:off x="8457675" y="5348025"/>
            <a:ext cx="3294600" cy="12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IN" sz="900">
                <a:solidFill>
                  <a:schemeClr val="dk1"/>
                </a:solidFill>
              </a:rPr>
              <a:t>[1] idehiko et al. Shishido. A trajectory estimation method for badminton shuttlecock utilizing motion blur., 2013. Image and Video Technology. Springer Berlin Heidelberg</a:t>
            </a:r>
            <a:br>
              <a:rPr lang="en-IN" sz="900">
                <a:solidFill>
                  <a:schemeClr val="dk1"/>
                </a:solidFill>
              </a:rPr>
            </a:br>
            <a:br>
              <a:rPr lang="en-IN" sz="900">
                <a:solidFill>
                  <a:schemeClr val="dk1"/>
                </a:solidFill>
              </a:rPr>
            </a:br>
            <a:r>
              <a:rPr lang="en-IN" sz="900">
                <a:solidFill>
                  <a:schemeClr val="dk1"/>
                </a:solidFill>
              </a:rPr>
              <a:t>[2] M. Cartron. Shuttlecock dataset and pre-trained model.</a:t>
            </a:r>
            <a:endParaRPr sz="900">
              <a:solidFill>
                <a:schemeClr val="dk1"/>
              </a:solidFill>
            </a:endParaRPr>
          </a:p>
          <a:p>
            <a:pPr indent="0" lvl="0" marL="0" marR="0" rtl="0" algn="l">
              <a:spcBef>
                <a:spcPts val="0"/>
              </a:spcBef>
              <a:spcAft>
                <a:spcPts val="0"/>
              </a:spcAft>
              <a:buClr>
                <a:schemeClr val="dk1"/>
              </a:buClr>
              <a:buSzPts val="1100"/>
              <a:buFont typeface="Arial"/>
              <a:buNone/>
            </a:pPr>
            <a:r>
              <a:rPr lang="en-IN" sz="900">
                <a:solidFill>
                  <a:schemeClr val="dk1"/>
                </a:solidFill>
              </a:rPr>
              <a:t>https://universe.roboflow.com/mathieu-cartron/shuttlecock-</a:t>
            </a:r>
            <a:endParaRPr sz="900">
              <a:solidFill>
                <a:schemeClr val="dk1"/>
              </a:solidFill>
            </a:endParaRPr>
          </a:p>
          <a:p>
            <a:pPr indent="0" lvl="0" marL="0" marR="0" rtl="0" algn="l">
              <a:spcBef>
                <a:spcPts val="0"/>
              </a:spcBef>
              <a:spcAft>
                <a:spcPts val="0"/>
              </a:spcAft>
              <a:buClr>
                <a:schemeClr val="dk1"/>
              </a:buClr>
              <a:buSzPts val="1100"/>
              <a:buFont typeface="Arial"/>
              <a:buNone/>
            </a:pPr>
            <a:r>
              <a:rPr lang="en-IN" sz="900">
                <a:solidFill>
                  <a:schemeClr val="dk1"/>
                </a:solidFill>
              </a:rPr>
              <a:t>cqzy3/browse?queryText=split</a:t>
            </a:r>
            <a:endParaRPr sz="900">
              <a:solidFill>
                <a:schemeClr val="dk1"/>
              </a:solidFill>
            </a:endParaRPr>
          </a:p>
          <a:p>
            <a:pPr indent="0" lvl="0" marL="0" marR="0" rtl="0" algn="l">
              <a:spcBef>
                <a:spcPts val="0"/>
              </a:spcBef>
              <a:spcAft>
                <a:spcPts val="0"/>
              </a:spcAft>
              <a:buNone/>
            </a:pPr>
            <a:r>
              <a:t/>
            </a:r>
            <a:endParaRPr sz="900">
              <a:solidFill>
                <a:schemeClr val="dk1"/>
              </a:solidFill>
            </a:endParaRPr>
          </a:p>
        </p:txBody>
      </p:sp>
      <p:sp>
        <p:nvSpPr>
          <p:cNvPr id="104" name="Google Shape;104;p13"/>
          <p:cNvSpPr txBox="1"/>
          <p:nvPr/>
        </p:nvSpPr>
        <p:spPr>
          <a:xfrm>
            <a:off x="3365000" y="514625"/>
            <a:ext cx="546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a:solidFill>
                  <a:schemeClr val="lt1"/>
                </a:solidFill>
                <a:latin typeface="Libre Baskerville"/>
                <a:ea typeface="Libre Baskerville"/>
                <a:cs typeface="Libre Baskerville"/>
                <a:sym typeface="Libre Baskerville"/>
              </a:rPr>
              <a:t>Peter Nsaka | Bryan Mbanefo | Yaron Sternberg </a:t>
            </a:r>
            <a:endParaRPr>
              <a:solidFill>
                <a:schemeClr val="lt1"/>
              </a:solidFill>
              <a:latin typeface="Libre Baskerville"/>
              <a:ea typeface="Libre Baskerville"/>
              <a:cs typeface="Libre Baskerville"/>
              <a:sym typeface="Libre Baskerville"/>
            </a:endParaRPr>
          </a:p>
        </p:txBody>
      </p:sp>
      <p:sp>
        <p:nvSpPr>
          <p:cNvPr id="105" name="Google Shape;105;p13"/>
          <p:cNvSpPr txBox="1"/>
          <p:nvPr/>
        </p:nvSpPr>
        <p:spPr>
          <a:xfrm>
            <a:off x="4140900" y="1225250"/>
            <a:ext cx="3869100" cy="369300"/>
          </a:xfrm>
          <a:prstGeom prst="rect">
            <a:avLst/>
          </a:prstGeom>
          <a:solidFill>
            <a:srgbClr val="990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1800">
                <a:solidFill>
                  <a:schemeClr val="lt1"/>
                </a:solidFill>
                <a:latin typeface="Libre Baskerville"/>
                <a:ea typeface="Libre Baskerville"/>
                <a:cs typeface="Libre Baskerville"/>
                <a:sym typeface="Libre Baskerville"/>
              </a:rPr>
              <a:t>Method</a:t>
            </a:r>
            <a:endParaRPr/>
          </a:p>
        </p:txBody>
      </p:sp>
      <p:sp>
        <p:nvSpPr>
          <p:cNvPr id="106" name="Google Shape;106;p13"/>
          <p:cNvSpPr txBox="1"/>
          <p:nvPr/>
        </p:nvSpPr>
        <p:spPr>
          <a:xfrm>
            <a:off x="4032150" y="1640375"/>
            <a:ext cx="4110300" cy="1634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lang="en-IN" sz="900">
                <a:solidFill>
                  <a:schemeClr val="dk1"/>
                </a:solidFill>
              </a:rPr>
              <a:t>To </a:t>
            </a:r>
            <a:r>
              <a:rPr lang="en-IN" sz="900">
                <a:solidFill>
                  <a:schemeClr val="dk1"/>
                </a:solidFill>
              </a:rPr>
              <a:t>identify</a:t>
            </a:r>
            <a:r>
              <a:rPr lang="en-IN" sz="900">
                <a:solidFill>
                  <a:schemeClr val="dk1"/>
                </a:solidFill>
              </a:rPr>
              <a:t> if a </a:t>
            </a:r>
            <a:r>
              <a:rPr lang="en-IN" sz="900">
                <a:solidFill>
                  <a:schemeClr val="dk1"/>
                </a:solidFill>
              </a:rPr>
              <a:t>shuttlecock</a:t>
            </a:r>
            <a:r>
              <a:rPr lang="en-IN" sz="900">
                <a:solidFill>
                  <a:schemeClr val="dk1"/>
                </a:solidFill>
              </a:rPr>
              <a:t> is within or outside the </a:t>
            </a:r>
            <a:r>
              <a:rPr lang="en-IN" sz="900">
                <a:solidFill>
                  <a:schemeClr val="dk1"/>
                </a:solidFill>
              </a:rPr>
              <a:t>boundaries</a:t>
            </a:r>
            <a:r>
              <a:rPr lang="en-IN" sz="900">
                <a:solidFill>
                  <a:schemeClr val="dk1"/>
                </a:solidFill>
              </a:rPr>
              <a:t> of the court, we build a system based on </a:t>
            </a:r>
            <a:r>
              <a:rPr lang="en-IN" sz="900">
                <a:solidFill>
                  <a:schemeClr val="dk1"/>
                </a:solidFill>
              </a:rPr>
              <a:t>five broad subtasks: </a:t>
            </a:r>
            <a:endParaRPr sz="900">
              <a:solidFill>
                <a:schemeClr val="dk1"/>
              </a:solidFill>
            </a:endParaRPr>
          </a:p>
          <a:p>
            <a:pPr indent="0" lvl="0" marL="0" marR="0" rtl="0" algn="l">
              <a:spcBef>
                <a:spcPts val="0"/>
              </a:spcBef>
              <a:spcAft>
                <a:spcPts val="0"/>
              </a:spcAft>
              <a:buSzPts val="1100"/>
              <a:buNone/>
            </a:pPr>
            <a:r>
              <a:rPr b="1" lang="en-IN" sz="900">
                <a:solidFill>
                  <a:schemeClr val="dk1"/>
                </a:solidFill>
              </a:rPr>
              <a:t>Task 1 - </a:t>
            </a:r>
            <a:r>
              <a:rPr lang="en-IN" sz="900">
                <a:solidFill>
                  <a:schemeClr val="dk1"/>
                </a:solidFill>
              </a:rPr>
              <a:t>Badminton video data gathering for model training and testing [2] </a:t>
            </a:r>
            <a:endParaRPr sz="900">
              <a:solidFill>
                <a:schemeClr val="dk1"/>
              </a:solidFill>
            </a:endParaRPr>
          </a:p>
          <a:p>
            <a:pPr indent="0" lvl="0" marL="0" marR="0" rtl="0" algn="l">
              <a:spcBef>
                <a:spcPts val="0"/>
              </a:spcBef>
              <a:spcAft>
                <a:spcPts val="0"/>
              </a:spcAft>
              <a:buSzPts val="1100"/>
              <a:buNone/>
            </a:pPr>
            <a:r>
              <a:rPr b="1" lang="en-IN" sz="900">
                <a:solidFill>
                  <a:schemeClr val="dk1"/>
                </a:solidFill>
              </a:rPr>
              <a:t>Task 2 - </a:t>
            </a:r>
            <a:r>
              <a:rPr lang="en-IN" sz="900">
                <a:solidFill>
                  <a:schemeClr val="dk1"/>
                </a:solidFill>
              </a:rPr>
              <a:t>Model training using YoloV5 for initial shuttlecock detection</a:t>
            </a:r>
            <a:endParaRPr sz="900">
              <a:solidFill>
                <a:schemeClr val="dk1"/>
              </a:solidFill>
            </a:endParaRPr>
          </a:p>
          <a:p>
            <a:pPr indent="0" lvl="0" marL="0" marR="0" rtl="0" algn="l">
              <a:spcBef>
                <a:spcPts val="0"/>
              </a:spcBef>
              <a:spcAft>
                <a:spcPts val="0"/>
              </a:spcAft>
              <a:buSzPts val="1100"/>
              <a:buNone/>
            </a:pPr>
            <a:r>
              <a:rPr b="1" lang="en-IN" sz="900">
                <a:solidFill>
                  <a:schemeClr val="dk1"/>
                </a:solidFill>
              </a:rPr>
              <a:t>Task 3 -</a:t>
            </a:r>
            <a:r>
              <a:rPr lang="en-IN" sz="900">
                <a:solidFill>
                  <a:schemeClr val="dk1"/>
                </a:solidFill>
              </a:rPr>
              <a:t> Court boundary detection</a:t>
            </a:r>
            <a:endParaRPr sz="900">
              <a:solidFill>
                <a:schemeClr val="dk1"/>
              </a:solidFill>
            </a:endParaRPr>
          </a:p>
          <a:p>
            <a:pPr indent="0" lvl="0" marL="0" marR="0" rtl="0" algn="l">
              <a:spcBef>
                <a:spcPts val="0"/>
              </a:spcBef>
              <a:spcAft>
                <a:spcPts val="0"/>
              </a:spcAft>
              <a:buSzPts val="1100"/>
              <a:buNone/>
            </a:pPr>
            <a:r>
              <a:rPr b="1" lang="en-IN" sz="900">
                <a:solidFill>
                  <a:schemeClr val="dk1"/>
                </a:solidFill>
              </a:rPr>
              <a:t>Task 4 - </a:t>
            </a:r>
            <a:r>
              <a:rPr lang="en-IN" sz="900">
                <a:solidFill>
                  <a:schemeClr val="dk1"/>
                </a:solidFill>
              </a:rPr>
              <a:t>,Shuttlecock trajectory and terminal position estimation using Kalman filter</a:t>
            </a:r>
            <a:endParaRPr sz="900">
              <a:solidFill>
                <a:schemeClr val="dk1"/>
              </a:solidFill>
            </a:endParaRPr>
          </a:p>
          <a:p>
            <a:pPr indent="0" lvl="0" marL="0" marR="0" rtl="0" algn="l">
              <a:spcBef>
                <a:spcPts val="0"/>
              </a:spcBef>
              <a:spcAft>
                <a:spcPts val="0"/>
              </a:spcAft>
              <a:buSzPts val="1100"/>
              <a:buNone/>
            </a:pPr>
            <a:r>
              <a:rPr b="1" lang="en-IN" sz="900">
                <a:solidFill>
                  <a:schemeClr val="dk1"/>
                </a:solidFill>
              </a:rPr>
              <a:t>Task 5 - </a:t>
            </a:r>
            <a:r>
              <a:rPr lang="en-IN" sz="900">
                <a:solidFill>
                  <a:schemeClr val="dk1"/>
                </a:solidFill>
              </a:rPr>
              <a:t>Evaluating if the terminal position of shuttlecock is within or outside the court boundaries</a:t>
            </a:r>
            <a:endParaRPr sz="900">
              <a:solidFill>
                <a:schemeClr val="dk1"/>
              </a:solidFill>
            </a:endParaRPr>
          </a:p>
        </p:txBody>
      </p:sp>
      <p:pic>
        <p:nvPicPr>
          <p:cNvPr id="107" name="Google Shape;107;p13"/>
          <p:cNvPicPr preferRelativeResize="0"/>
          <p:nvPr/>
        </p:nvPicPr>
        <p:blipFill rotWithShape="1">
          <a:blip r:embed="rId4">
            <a:alphaModFix/>
          </a:blip>
          <a:srcRect b="0" l="23931" r="0" t="0"/>
          <a:stretch/>
        </p:blipFill>
        <p:spPr>
          <a:xfrm>
            <a:off x="139325" y="136640"/>
            <a:ext cx="998477" cy="738334"/>
          </a:xfrm>
          <a:prstGeom prst="rect">
            <a:avLst/>
          </a:prstGeom>
          <a:noFill/>
          <a:ln>
            <a:noFill/>
          </a:ln>
        </p:spPr>
      </p:pic>
      <p:pic>
        <p:nvPicPr>
          <p:cNvPr id="108" name="Google Shape;108;p13"/>
          <p:cNvPicPr preferRelativeResize="0"/>
          <p:nvPr/>
        </p:nvPicPr>
        <p:blipFill>
          <a:blip r:embed="rId5">
            <a:alphaModFix/>
          </a:blip>
          <a:stretch>
            <a:fillRect/>
          </a:stretch>
        </p:blipFill>
        <p:spPr>
          <a:xfrm>
            <a:off x="8421651" y="1160763"/>
            <a:ext cx="1864856" cy="1398650"/>
          </a:xfrm>
          <a:prstGeom prst="rect">
            <a:avLst/>
          </a:prstGeom>
          <a:noFill/>
          <a:ln>
            <a:noFill/>
          </a:ln>
        </p:spPr>
      </p:pic>
      <p:pic>
        <p:nvPicPr>
          <p:cNvPr id="109" name="Google Shape;109;p13"/>
          <p:cNvPicPr preferRelativeResize="0"/>
          <p:nvPr/>
        </p:nvPicPr>
        <p:blipFill>
          <a:blip r:embed="rId6">
            <a:alphaModFix/>
          </a:blip>
          <a:stretch>
            <a:fillRect/>
          </a:stretch>
        </p:blipFill>
        <p:spPr>
          <a:xfrm>
            <a:off x="4153425" y="3011229"/>
            <a:ext cx="3869101" cy="1398647"/>
          </a:xfrm>
          <a:prstGeom prst="rect">
            <a:avLst/>
          </a:prstGeom>
          <a:noFill/>
          <a:ln>
            <a:noFill/>
          </a:ln>
        </p:spPr>
      </p:pic>
      <p:pic>
        <p:nvPicPr>
          <p:cNvPr id="110" name="Google Shape;110;p13"/>
          <p:cNvPicPr preferRelativeResize="0"/>
          <p:nvPr/>
        </p:nvPicPr>
        <p:blipFill>
          <a:blip r:embed="rId7">
            <a:alphaModFix/>
          </a:blip>
          <a:stretch>
            <a:fillRect/>
          </a:stretch>
        </p:blipFill>
        <p:spPr>
          <a:xfrm>
            <a:off x="4205462" y="4977174"/>
            <a:ext cx="1665275" cy="935901"/>
          </a:xfrm>
          <a:prstGeom prst="rect">
            <a:avLst/>
          </a:prstGeom>
          <a:noFill/>
          <a:ln>
            <a:noFill/>
          </a:ln>
        </p:spPr>
      </p:pic>
      <p:sp>
        <p:nvSpPr>
          <p:cNvPr id="111" name="Google Shape;111;p13"/>
          <p:cNvSpPr txBox="1"/>
          <p:nvPr/>
        </p:nvSpPr>
        <p:spPr>
          <a:xfrm>
            <a:off x="6342400" y="5882450"/>
            <a:ext cx="1665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900">
                <a:solidFill>
                  <a:schemeClr val="dk1"/>
                </a:solidFill>
              </a:rPr>
              <a:t>Shuttlecock Initial Detection using YOLO v5</a:t>
            </a:r>
            <a:endParaRPr sz="900"/>
          </a:p>
        </p:txBody>
      </p:sp>
      <p:sp>
        <p:nvSpPr>
          <p:cNvPr id="112" name="Google Shape;112;p13"/>
          <p:cNvSpPr txBox="1"/>
          <p:nvPr/>
        </p:nvSpPr>
        <p:spPr>
          <a:xfrm>
            <a:off x="8605388" y="2394175"/>
            <a:ext cx="1458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900">
                <a:solidFill>
                  <a:schemeClr val="dk1"/>
                </a:solidFill>
              </a:rPr>
              <a:t>Shuttlecock Tracking using Kalman filter</a:t>
            </a:r>
            <a:endParaRPr sz="900"/>
          </a:p>
        </p:txBody>
      </p:sp>
      <p:pic>
        <p:nvPicPr>
          <p:cNvPr id="113" name="Google Shape;113;p13"/>
          <p:cNvPicPr preferRelativeResize="0"/>
          <p:nvPr/>
        </p:nvPicPr>
        <p:blipFill>
          <a:blip r:embed="rId8">
            <a:alphaModFix/>
          </a:blip>
          <a:stretch>
            <a:fillRect/>
          </a:stretch>
        </p:blipFill>
        <p:spPr>
          <a:xfrm>
            <a:off x="6359963" y="4974200"/>
            <a:ext cx="1612097" cy="908249"/>
          </a:xfrm>
          <a:prstGeom prst="rect">
            <a:avLst/>
          </a:prstGeom>
          <a:noFill/>
          <a:ln>
            <a:noFill/>
          </a:ln>
        </p:spPr>
      </p:pic>
      <p:sp>
        <p:nvSpPr>
          <p:cNvPr id="114" name="Google Shape;114;p13"/>
          <p:cNvSpPr txBox="1"/>
          <p:nvPr/>
        </p:nvSpPr>
        <p:spPr>
          <a:xfrm>
            <a:off x="10390600" y="2394175"/>
            <a:ext cx="1759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900">
                <a:solidFill>
                  <a:schemeClr val="dk1"/>
                </a:solidFill>
              </a:rPr>
              <a:t> Shuttlecock + Line Call</a:t>
            </a:r>
            <a:endParaRPr sz="900"/>
          </a:p>
        </p:txBody>
      </p:sp>
      <p:pic>
        <p:nvPicPr>
          <p:cNvPr id="115" name="Google Shape;115;p13"/>
          <p:cNvPicPr preferRelativeResize="0"/>
          <p:nvPr/>
        </p:nvPicPr>
        <p:blipFill>
          <a:blip r:embed="rId9">
            <a:alphaModFix/>
          </a:blip>
          <a:stretch>
            <a:fillRect/>
          </a:stretch>
        </p:blipFill>
        <p:spPr>
          <a:xfrm>
            <a:off x="10366800" y="1396075"/>
            <a:ext cx="1665299" cy="936725"/>
          </a:xfrm>
          <a:prstGeom prst="rect">
            <a:avLst/>
          </a:prstGeom>
          <a:noFill/>
          <a:ln>
            <a:noFill/>
          </a:ln>
        </p:spPr>
      </p:pic>
      <p:pic>
        <p:nvPicPr>
          <p:cNvPr id="116" name="Google Shape;116;p13"/>
          <p:cNvPicPr preferRelativeResize="0"/>
          <p:nvPr/>
        </p:nvPicPr>
        <p:blipFill>
          <a:blip r:embed="rId10">
            <a:alphaModFix/>
          </a:blip>
          <a:stretch>
            <a:fillRect/>
          </a:stretch>
        </p:blipFill>
        <p:spPr>
          <a:xfrm>
            <a:off x="8501950" y="2845487"/>
            <a:ext cx="1864849" cy="469374"/>
          </a:xfrm>
          <a:prstGeom prst="rect">
            <a:avLst/>
          </a:prstGeom>
          <a:noFill/>
          <a:ln>
            <a:noFill/>
          </a:ln>
        </p:spPr>
      </p:pic>
      <p:sp>
        <p:nvSpPr>
          <p:cNvPr id="117" name="Google Shape;117;p13"/>
          <p:cNvSpPr txBox="1"/>
          <p:nvPr/>
        </p:nvSpPr>
        <p:spPr>
          <a:xfrm>
            <a:off x="4097570" y="6058838"/>
            <a:ext cx="1864800" cy="7233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IN" sz="700">
                <a:solidFill>
                  <a:schemeClr val="dk1"/>
                </a:solidFill>
              </a:rPr>
              <a:t>The green lines in the figure above, are the detected boundaries of the court. From the image, we can see that we are currently detecting approximately 4 correct corners with some error</a:t>
            </a:r>
            <a:endParaRPr sz="7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 name="Shape 212"/>
        <p:cNvGrpSpPr/>
        <p:nvPr/>
      </p:nvGrpSpPr>
      <p:grpSpPr>
        <a:xfrm>
          <a:off x="0" y="0"/>
          <a:ext cx="0" cy="0"/>
          <a:chOff x="0" y="0"/>
          <a:chExt cx="0" cy="0"/>
        </a:xfrm>
      </p:grpSpPr>
      <p:sp>
        <p:nvSpPr>
          <p:cNvPr id="213" name="Google Shape;213;p22"/>
          <p:cNvSpPr/>
          <p:nvPr/>
        </p:nvSpPr>
        <p:spPr>
          <a:xfrm>
            <a:off x="0" y="0"/>
            <a:ext cx="12192000" cy="1011600"/>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 name="Google Shape;214;p22"/>
          <p:cNvSpPr txBox="1"/>
          <p:nvPr/>
        </p:nvSpPr>
        <p:spPr>
          <a:xfrm>
            <a:off x="8449261" y="5459087"/>
            <a:ext cx="3311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215" name="Google Shape;215;p22"/>
          <p:cNvSpPr txBox="1"/>
          <p:nvPr/>
        </p:nvSpPr>
        <p:spPr>
          <a:xfrm>
            <a:off x="865625" y="1412875"/>
            <a:ext cx="10895400" cy="4825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rPr lang="en-IN" sz="1600">
                <a:solidFill>
                  <a:schemeClr val="dk1"/>
                </a:solidFill>
              </a:rPr>
              <a:t>[1] idehiko et al. Shishido. A trajectory estimation method for badminton shuttlecock utilizing motion blur., 2013. Image and Video Technology. Springer Berlin Heidelberg</a:t>
            </a:r>
            <a:endParaRPr sz="1600">
              <a:solidFill>
                <a:schemeClr val="dk1"/>
              </a:solidFill>
            </a:endParaRPr>
          </a:p>
          <a:p>
            <a:pPr indent="0" lvl="0" marL="0" marR="0" rtl="0" algn="l">
              <a:spcBef>
                <a:spcPts val="0"/>
              </a:spcBef>
              <a:spcAft>
                <a:spcPts val="0"/>
              </a:spcAft>
              <a:buClr>
                <a:schemeClr val="dk1"/>
              </a:buClr>
              <a:buSzPts val="1100"/>
              <a:buFont typeface="Arial"/>
              <a:buNone/>
            </a:pPr>
            <a:r>
              <a:t/>
            </a:r>
            <a:endParaRPr sz="1600">
              <a:solidFill>
                <a:schemeClr val="dk1"/>
              </a:solidFill>
            </a:endParaRPr>
          </a:p>
          <a:p>
            <a:pPr indent="0" lvl="0" marL="0" marR="0" rtl="0" algn="l">
              <a:spcBef>
                <a:spcPts val="0"/>
              </a:spcBef>
              <a:spcAft>
                <a:spcPts val="0"/>
              </a:spcAft>
              <a:buSzPts val="1100"/>
              <a:buNone/>
            </a:pPr>
            <a:r>
              <a:rPr lang="en-IN" sz="1600">
                <a:solidFill>
                  <a:schemeClr val="dk1"/>
                </a:solidFill>
              </a:rPr>
              <a:t>[2] M. Cartron. Shuttlecock dataset and pre-trained model.</a:t>
            </a:r>
            <a:r>
              <a:rPr lang="en-IN" sz="1600">
                <a:solidFill>
                  <a:schemeClr val="dk1"/>
                </a:solidFill>
              </a:rPr>
              <a:t> </a:t>
            </a:r>
            <a:r>
              <a:rPr lang="en-IN" sz="1600">
                <a:solidFill>
                  <a:schemeClr val="dk1"/>
                </a:solidFill>
              </a:rPr>
              <a:t>https://universe.roboflow.com/mathieu-cartron/shuttlecock</a:t>
            </a:r>
            <a:r>
              <a:rPr lang="en-IN" sz="1600">
                <a:solidFill>
                  <a:schemeClr val="dk1"/>
                </a:solidFill>
              </a:rPr>
              <a:t>-</a:t>
            </a:r>
            <a:endParaRPr sz="1600">
              <a:solidFill>
                <a:schemeClr val="dk1"/>
              </a:solidFill>
            </a:endParaRPr>
          </a:p>
          <a:p>
            <a:pPr indent="0" lvl="0" marL="0" marR="0" rtl="0" algn="l">
              <a:spcBef>
                <a:spcPts val="0"/>
              </a:spcBef>
              <a:spcAft>
                <a:spcPts val="0"/>
              </a:spcAft>
              <a:buClr>
                <a:schemeClr val="dk1"/>
              </a:buClr>
              <a:buSzPts val="1100"/>
              <a:buFont typeface="Arial"/>
              <a:buNone/>
            </a:pPr>
            <a:r>
              <a:rPr lang="en-IN" sz="1600">
                <a:solidFill>
                  <a:schemeClr val="dk1"/>
                </a:solidFill>
              </a:rPr>
              <a:t>cqzy3/browse?queryText=split</a:t>
            </a:r>
            <a:endParaRPr sz="1600">
              <a:solidFill>
                <a:schemeClr val="dk1"/>
              </a:solidFill>
            </a:endParaRPr>
          </a:p>
          <a:p>
            <a:pPr indent="0" lvl="0" marL="0" marR="0" rtl="0" algn="l">
              <a:spcBef>
                <a:spcPts val="0"/>
              </a:spcBef>
              <a:spcAft>
                <a:spcPts val="0"/>
              </a:spcAft>
              <a:buClr>
                <a:schemeClr val="dk1"/>
              </a:buClr>
              <a:buSzPts val="1100"/>
              <a:buFont typeface="Arial"/>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p:txBody>
      </p:sp>
      <p:cxnSp>
        <p:nvCxnSpPr>
          <p:cNvPr id="216" name="Google Shape;216;p22"/>
          <p:cNvCxnSpPr/>
          <p:nvPr/>
        </p:nvCxnSpPr>
        <p:spPr>
          <a:xfrm>
            <a:off x="581025" y="1466850"/>
            <a:ext cx="0" cy="5000700"/>
          </a:xfrm>
          <a:prstGeom prst="straightConnector1">
            <a:avLst/>
          </a:prstGeom>
          <a:noFill/>
          <a:ln cap="flat" cmpd="sng" w="9525">
            <a:solidFill>
              <a:srgbClr val="990000"/>
            </a:solidFill>
            <a:prstDash val="solid"/>
            <a:miter lim="800000"/>
            <a:headEnd len="sm" w="sm" type="none"/>
            <a:tailEnd len="sm" w="sm" type="none"/>
          </a:ln>
        </p:spPr>
      </p:cxnSp>
      <p:sp>
        <p:nvSpPr>
          <p:cNvPr id="217" name="Google Shape;217;p22"/>
          <p:cNvSpPr txBox="1"/>
          <p:nvPr/>
        </p:nvSpPr>
        <p:spPr>
          <a:xfrm>
            <a:off x="581050" y="321150"/>
            <a:ext cx="105192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800">
                <a:solidFill>
                  <a:schemeClr val="lt1"/>
                </a:solidFill>
                <a:latin typeface="Libre Baskerville"/>
                <a:ea typeface="Libre Baskerville"/>
                <a:cs typeface="Libre Baskerville"/>
                <a:sym typeface="Libre Baskerville"/>
              </a:rPr>
              <a:t>Conclusions</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14"/>
          <p:cNvSpPr/>
          <p:nvPr/>
        </p:nvSpPr>
        <p:spPr>
          <a:xfrm>
            <a:off x="0" y="0"/>
            <a:ext cx="12192000" cy="1011600"/>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14"/>
          <p:cNvSpPr txBox="1"/>
          <p:nvPr/>
        </p:nvSpPr>
        <p:spPr>
          <a:xfrm>
            <a:off x="8449261" y="5459087"/>
            <a:ext cx="3311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24" name="Google Shape;124;p14"/>
          <p:cNvSpPr txBox="1"/>
          <p:nvPr/>
        </p:nvSpPr>
        <p:spPr>
          <a:xfrm>
            <a:off x="865625" y="1412875"/>
            <a:ext cx="10895400" cy="4825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lang="en-IN" sz="1600">
                <a:solidFill>
                  <a:schemeClr val="dk1"/>
                </a:solidFill>
              </a:rPr>
              <a:t>Badminton is a popular sport around the world and similar to other sports, a line judgment call can often decide games. </a:t>
            </a:r>
            <a:br>
              <a:rPr lang="en-IN" sz="1600">
                <a:solidFill>
                  <a:schemeClr val="dk1"/>
                </a:solidFill>
              </a:rPr>
            </a:br>
            <a:br>
              <a:rPr lang="en-IN" sz="1600">
                <a:solidFill>
                  <a:schemeClr val="dk1"/>
                </a:solidFill>
              </a:rPr>
            </a:br>
            <a:r>
              <a:rPr lang="en-IN" sz="1600">
                <a:solidFill>
                  <a:schemeClr val="dk1"/>
                </a:solidFill>
              </a:rPr>
              <a:t>In this project, we focused on tracking a shuttlecock throughout the duration of a badminton game with the goal of determining if the shuttlecock is inside or outside of the court boundary. The unique flight characteristics and size of a shuttlecock also poses additional challenges. </a:t>
            </a:r>
            <a:br>
              <a:rPr lang="en-IN" sz="1600">
                <a:solidFill>
                  <a:schemeClr val="dk1"/>
                </a:solidFill>
              </a:rPr>
            </a:br>
            <a:br>
              <a:rPr lang="en-IN" sz="1600">
                <a:solidFill>
                  <a:schemeClr val="dk1"/>
                </a:solidFill>
              </a:rPr>
            </a:br>
            <a:br>
              <a:rPr lang="en-IN" sz="1600">
                <a:solidFill>
                  <a:schemeClr val="dk1"/>
                </a:solidFill>
              </a:rPr>
            </a:br>
            <a:r>
              <a:rPr lang="en-IN" sz="1600">
                <a:solidFill>
                  <a:schemeClr val="dk1"/>
                </a:solidFill>
              </a:rPr>
              <a:t>Factors like lighting, air conditioning, and moving mats can also significantly impact the decision of whether the shuttlecock lands in or out. </a:t>
            </a:r>
            <a:br>
              <a:rPr lang="en-IN" sz="1600">
                <a:solidFill>
                  <a:schemeClr val="dk1"/>
                </a:solidFill>
              </a:rPr>
            </a:br>
            <a:br>
              <a:rPr lang="en-IN" sz="1600">
                <a:solidFill>
                  <a:schemeClr val="dk1"/>
                </a:solidFill>
              </a:rPr>
            </a:br>
            <a:r>
              <a:rPr lang="en-IN" sz="1600">
                <a:solidFill>
                  <a:schemeClr val="dk1"/>
                </a:solidFill>
              </a:rPr>
              <a:t>In this poster, we discuss the approach taken to solve this task as well as provide a detailed analysis of the system's performance and compare it to the factual decisions.</a:t>
            </a:r>
            <a:endParaRPr sz="1600">
              <a:solidFill>
                <a:schemeClr val="dk1"/>
              </a:solidFill>
            </a:endParaRPr>
          </a:p>
          <a:p>
            <a:pPr indent="0" lvl="0" marL="0" marR="0" rtl="0" algn="l">
              <a:spcBef>
                <a:spcPts val="0"/>
              </a:spcBef>
              <a:spcAft>
                <a:spcPts val="0"/>
              </a:spcAft>
              <a:buNone/>
            </a:pPr>
            <a:r>
              <a:t/>
            </a:r>
            <a:endParaRPr sz="1600">
              <a:solidFill>
                <a:schemeClr val="dk1"/>
              </a:solidFill>
            </a:endParaRPr>
          </a:p>
        </p:txBody>
      </p:sp>
      <p:cxnSp>
        <p:nvCxnSpPr>
          <p:cNvPr id="125" name="Google Shape;125;p14"/>
          <p:cNvCxnSpPr/>
          <p:nvPr/>
        </p:nvCxnSpPr>
        <p:spPr>
          <a:xfrm>
            <a:off x="581025" y="1466850"/>
            <a:ext cx="0" cy="5000700"/>
          </a:xfrm>
          <a:prstGeom prst="straightConnector1">
            <a:avLst/>
          </a:prstGeom>
          <a:noFill/>
          <a:ln cap="flat" cmpd="sng" w="9525">
            <a:solidFill>
              <a:srgbClr val="990000"/>
            </a:solidFill>
            <a:prstDash val="solid"/>
            <a:miter lim="800000"/>
            <a:headEnd len="sm" w="sm" type="none"/>
            <a:tailEnd len="sm" w="sm" type="none"/>
          </a:ln>
        </p:spPr>
      </p:cxnSp>
      <p:sp>
        <p:nvSpPr>
          <p:cNvPr id="126" name="Google Shape;126;p14"/>
          <p:cNvSpPr txBox="1"/>
          <p:nvPr/>
        </p:nvSpPr>
        <p:spPr>
          <a:xfrm>
            <a:off x="581050" y="321150"/>
            <a:ext cx="105192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IN" sz="1800">
                <a:solidFill>
                  <a:schemeClr val="lt1"/>
                </a:solidFill>
                <a:latin typeface="Libre Baskerville"/>
                <a:ea typeface="Libre Baskerville"/>
                <a:cs typeface="Libre Baskerville"/>
                <a:sym typeface="Libre Baskerville"/>
              </a:rPr>
              <a:t>Abstract</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sp>
        <p:nvSpPr>
          <p:cNvPr id="131" name="Google Shape;131;p15"/>
          <p:cNvSpPr/>
          <p:nvPr/>
        </p:nvSpPr>
        <p:spPr>
          <a:xfrm>
            <a:off x="0" y="0"/>
            <a:ext cx="12192000" cy="1011600"/>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 name="Google Shape;132;p15"/>
          <p:cNvSpPr txBox="1"/>
          <p:nvPr/>
        </p:nvSpPr>
        <p:spPr>
          <a:xfrm>
            <a:off x="8442963" y="3972824"/>
            <a:ext cx="2994900" cy="2307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900">
              <a:solidFill>
                <a:srgbClr val="7F7F7F"/>
              </a:solidFill>
              <a:latin typeface="Arial"/>
              <a:ea typeface="Arial"/>
              <a:cs typeface="Arial"/>
              <a:sym typeface="Arial"/>
            </a:endParaRPr>
          </a:p>
        </p:txBody>
      </p:sp>
      <p:sp>
        <p:nvSpPr>
          <p:cNvPr id="133" name="Google Shape;133;p15"/>
          <p:cNvSpPr txBox="1"/>
          <p:nvPr/>
        </p:nvSpPr>
        <p:spPr>
          <a:xfrm>
            <a:off x="4161600" y="2809575"/>
            <a:ext cx="3869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34" name="Google Shape;134;p15"/>
          <p:cNvSpPr txBox="1"/>
          <p:nvPr/>
        </p:nvSpPr>
        <p:spPr>
          <a:xfrm>
            <a:off x="8449261" y="5459087"/>
            <a:ext cx="3311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35" name="Google Shape;135;p15"/>
          <p:cNvSpPr txBox="1"/>
          <p:nvPr/>
        </p:nvSpPr>
        <p:spPr>
          <a:xfrm>
            <a:off x="708900" y="270100"/>
            <a:ext cx="105192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lang="en-IN" sz="1800">
                <a:solidFill>
                  <a:schemeClr val="lt1"/>
                </a:solidFill>
                <a:latin typeface="Libre Baskerville"/>
                <a:ea typeface="Libre Baskerville"/>
                <a:cs typeface="Libre Baskerville"/>
                <a:sym typeface="Libre Baskerville"/>
              </a:rPr>
              <a:t>Background</a:t>
            </a:r>
            <a:endParaRPr sz="1100"/>
          </a:p>
        </p:txBody>
      </p:sp>
      <p:sp>
        <p:nvSpPr>
          <p:cNvPr id="136" name="Google Shape;136;p15"/>
          <p:cNvSpPr txBox="1"/>
          <p:nvPr/>
        </p:nvSpPr>
        <p:spPr>
          <a:xfrm>
            <a:off x="708900" y="1808175"/>
            <a:ext cx="10728900" cy="4404900"/>
          </a:xfrm>
          <a:prstGeom prst="rect">
            <a:avLst/>
          </a:prstGeom>
          <a:noFill/>
          <a:ln>
            <a:noFill/>
          </a:ln>
        </p:spPr>
        <p:txBody>
          <a:bodyPr anchorCtr="0" anchor="t" bIns="45700" lIns="91425" spcFirstLastPara="1" rIns="91425" wrap="square" tIns="45700">
            <a:noAutofit/>
          </a:bodyPr>
          <a:lstStyle/>
          <a:p>
            <a:pPr indent="-330200" lvl="0" marL="457200" marR="0" rtl="0" algn="l">
              <a:spcBef>
                <a:spcPts val="0"/>
              </a:spcBef>
              <a:spcAft>
                <a:spcPts val="0"/>
              </a:spcAft>
              <a:buClr>
                <a:schemeClr val="dk1"/>
              </a:buClr>
              <a:buSzPts val="1600"/>
              <a:buChar char="●"/>
            </a:pPr>
            <a:r>
              <a:rPr lang="en-IN" sz="1600">
                <a:solidFill>
                  <a:schemeClr val="dk1"/>
                </a:solidFill>
              </a:rPr>
              <a:t>S</a:t>
            </a:r>
            <a:r>
              <a:rPr lang="en-IN" sz="1600">
                <a:solidFill>
                  <a:schemeClr val="dk1"/>
                </a:solidFill>
              </a:rPr>
              <a:t>everal research studies have focused on developing algorithms and methodologies to track shuttlecocks in videos. Methods for tracking shuttlecocks include:</a:t>
            </a:r>
            <a:endParaRPr sz="1600">
              <a:solidFill>
                <a:schemeClr val="dk1"/>
              </a:solidFill>
            </a:endParaRPr>
          </a:p>
          <a:p>
            <a:pPr indent="-330200" lvl="1" marL="914400" marR="0" rtl="0" algn="l">
              <a:spcBef>
                <a:spcPts val="0"/>
              </a:spcBef>
              <a:spcAft>
                <a:spcPts val="0"/>
              </a:spcAft>
              <a:buClr>
                <a:schemeClr val="dk1"/>
              </a:buClr>
              <a:buSzPts val="1600"/>
              <a:buChar char="○"/>
            </a:pPr>
            <a:r>
              <a:rPr lang="en-IN" sz="1600">
                <a:solidFill>
                  <a:schemeClr val="dk1"/>
                </a:solidFill>
              </a:rPr>
              <a:t>Fast-Tracking based on the Object Center method.</a:t>
            </a:r>
            <a:endParaRPr sz="1600">
              <a:solidFill>
                <a:schemeClr val="dk1"/>
              </a:solidFill>
            </a:endParaRPr>
          </a:p>
          <a:p>
            <a:pPr indent="-330200" lvl="1" marL="914400" marR="0" rtl="0" algn="l">
              <a:spcBef>
                <a:spcPts val="0"/>
              </a:spcBef>
              <a:spcAft>
                <a:spcPts val="0"/>
              </a:spcAft>
              <a:buClr>
                <a:schemeClr val="dk1"/>
              </a:buClr>
              <a:buSzPts val="1600"/>
              <a:buChar char="○"/>
            </a:pPr>
            <a:r>
              <a:rPr lang="en-IN" sz="1600">
                <a:solidFill>
                  <a:schemeClr val="dk1"/>
                </a:solidFill>
              </a:rPr>
              <a:t>The Camshift method combined with Kalman filter.</a:t>
            </a:r>
            <a:endParaRPr sz="1600">
              <a:solidFill>
                <a:schemeClr val="dk1"/>
              </a:solidFill>
            </a:endParaRPr>
          </a:p>
          <a:p>
            <a:pPr indent="-330200" lvl="1" marL="914400" marR="0" rtl="0" algn="l">
              <a:spcBef>
                <a:spcPts val="0"/>
              </a:spcBef>
              <a:spcAft>
                <a:spcPts val="0"/>
              </a:spcAft>
              <a:buClr>
                <a:schemeClr val="dk1"/>
              </a:buClr>
              <a:buSzPts val="1600"/>
              <a:buChar char="○"/>
            </a:pPr>
            <a:r>
              <a:rPr lang="en-IN" sz="1600">
                <a:solidFill>
                  <a:schemeClr val="dk1"/>
                </a:solidFill>
              </a:rPr>
              <a:t>The use of deep learning models.</a:t>
            </a:r>
            <a:endParaRPr sz="1600">
              <a:solidFill>
                <a:schemeClr val="dk1"/>
              </a:solidFill>
            </a:endParaRPr>
          </a:p>
          <a:p>
            <a:pPr indent="0" lvl="0" marL="914400" marR="0" rtl="0" algn="l">
              <a:spcBef>
                <a:spcPts val="0"/>
              </a:spcBef>
              <a:spcAft>
                <a:spcPts val="0"/>
              </a:spcAft>
              <a:buNone/>
            </a:pPr>
            <a:r>
              <a:t/>
            </a:r>
            <a:endParaRPr sz="1600">
              <a:solidFill>
                <a:schemeClr val="dk1"/>
              </a:solidFill>
            </a:endParaRPr>
          </a:p>
          <a:p>
            <a:pPr indent="-330200" lvl="0" marL="457200" marR="0" rtl="0" algn="l">
              <a:spcBef>
                <a:spcPts val="0"/>
              </a:spcBef>
              <a:spcAft>
                <a:spcPts val="0"/>
              </a:spcAft>
              <a:buClr>
                <a:schemeClr val="dk1"/>
              </a:buClr>
              <a:buSzPts val="1600"/>
              <a:buChar char="●"/>
            </a:pPr>
            <a:r>
              <a:rPr lang="en-IN" sz="1600">
                <a:solidFill>
                  <a:schemeClr val="dk1"/>
                </a:solidFill>
              </a:rPr>
              <a:t>Detecting shuttlecocks is still a significant challenge compared to detecting larger objects.</a:t>
            </a:r>
            <a:endParaRPr sz="1600">
              <a:solidFill>
                <a:schemeClr val="dk1"/>
              </a:solidFill>
            </a:endParaRPr>
          </a:p>
          <a:p>
            <a:pPr indent="0" lvl="0" marL="0" marR="0" rtl="0" algn="l">
              <a:spcBef>
                <a:spcPts val="0"/>
              </a:spcBef>
              <a:spcAft>
                <a:spcPts val="0"/>
              </a:spcAft>
              <a:buNone/>
            </a:pPr>
            <a:r>
              <a:t/>
            </a:r>
            <a:endParaRPr sz="2000">
              <a:solidFill>
                <a:schemeClr val="dk1"/>
              </a:solidFill>
            </a:endParaRPr>
          </a:p>
        </p:txBody>
      </p:sp>
      <p:cxnSp>
        <p:nvCxnSpPr>
          <p:cNvPr id="137" name="Google Shape;137;p15"/>
          <p:cNvCxnSpPr/>
          <p:nvPr/>
        </p:nvCxnSpPr>
        <p:spPr>
          <a:xfrm>
            <a:off x="581025" y="1466850"/>
            <a:ext cx="0" cy="5000700"/>
          </a:xfrm>
          <a:prstGeom prst="straightConnector1">
            <a:avLst/>
          </a:prstGeom>
          <a:noFill/>
          <a:ln cap="flat" cmpd="sng" w="9525">
            <a:solidFill>
              <a:srgbClr val="990000"/>
            </a:solidFill>
            <a:prstDash val="solid"/>
            <a:miter lim="800000"/>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 name="Shape 141"/>
        <p:cNvGrpSpPr/>
        <p:nvPr/>
      </p:nvGrpSpPr>
      <p:grpSpPr>
        <a:xfrm>
          <a:off x="0" y="0"/>
          <a:ext cx="0" cy="0"/>
          <a:chOff x="0" y="0"/>
          <a:chExt cx="0" cy="0"/>
        </a:xfrm>
      </p:grpSpPr>
      <p:sp>
        <p:nvSpPr>
          <p:cNvPr id="142" name="Google Shape;142;p16"/>
          <p:cNvSpPr/>
          <p:nvPr/>
        </p:nvSpPr>
        <p:spPr>
          <a:xfrm>
            <a:off x="0" y="0"/>
            <a:ext cx="12192000" cy="1011600"/>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3" name="Google Shape;143;p16"/>
          <p:cNvSpPr txBox="1"/>
          <p:nvPr/>
        </p:nvSpPr>
        <p:spPr>
          <a:xfrm>
            <a:off x="8449261" y="5459087"/>
            <a:ext cx="3311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44" name="Google Shape;144;p16"/>
          <p:cNvSpPr txBox="1"/>
          <p:nvPr/>
        </p:nvSpPr>
        <p:spPr>
          <a:xfrm>
            <a:off x="865625" y="1412875"/>
            <a:ext cx="10895400" cy="4825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lang="en-IN" sz="1600">
                <a:solidFill>
                  <a:schemeClr val="dk1"/>
                </a:solidFill>
              </a:rPr>
              <a:t>To identify if a shuttlecock is within or outside the boundaries of the court, we build a system based on five broad subtasks: </a:t>
            </a:r>
            <a:endParaRPr sz="1600">
              <a:solidFill>
                <a:schemeClr val="dk1"/>
              </a:solidFill>
            </a:endParaRPr>
          </a:p>
          <a:p>
            <a:pPr indent="0" lvl="0" marL="0" marR="0" rtl="0" algn="l">
              <a:spcBef>
                <a:spcPts val="0"/>
              </a:spcBef>
              <a:spcAft>
                <a:spcPts val="0"/>
              </a:spcAft>
              <a:buClr>
                <a:schemeClr val="dk1"/>
              </a:buClr>
              <a:buSzPts val="1100"/>
              <a:buFont typeface="Arial"/>
              <a:buNone/>
            </a:pPr>
            <a:r>
              <a:t/>
            </a:r>
            <a:endParaRPr sz="1600">
              <a:solidFill>
                <a:schemeClr val="dk1"/>
              </a:solidFill>
            </a:endParaRPr>
          </a:p>
          <a:p>
            <a:pPr indent="-330200" lvl="0" marL="457200" marR="0" rtl="0" algn="l">
              <a:spcBef>
                <a:spcPts val="0"/>
              </a:spcBef>
              <a:spcAft>
                <a:spcPts val="0"/>
              </a:spcAft>
              <a:buClr>
                <a:schemeClr val="dk1"/>
              </a:buClr>
              <a:buSzPts val="1600"/>
              <a:buChar char="●"/>
            </a:pPr>
            <a:r>
              <a:rPr lang="en-IN" sz="1600">
                <a:solidFill>
                  <a:schemeClr val="dk1"/>
                </a:solidFill>
              </a:rPr>
              <a:t>Task 1 - Badminton video data gathering for model training and testing, </a:t>
            </a:r>
            <a:endParaRPr sz="1600">
              <a:solidFill>
                <a:schemeClr val="dk1"/>
              </a:solidFill>
            </a:endParaRPr>
          </a:p>
          <a:p>
            <a:pPr indent="-330200" lvl="0" marL="457200" marR="0" rtl="0" algn="l">
              <a:spcBef>
                <a:spcPts val="0"/>
              </a:spcBef>
              <a:spcAft>
                <a:spcPts val="0"/>
              </a:spcAft>
              <a:buClr>
                <a:schemeClr val="dk1"/>
              </a:buClr>
              <a:buSzPts val="1600"/>
              <a:buChar char="●"/>
            </a:pPr>
            <a:r>
              <a:rPr lang="en-IN" sz="1600">
                <a:solidFill>
                  <a:schemeClr val="dk1"/>
                </a:solidFill>
              </a:rPr>
              <a:t>Task 2 - Model training using YOLO v5 for initial shuttlecock detection</a:t>
            </a:r>
            <a:endParaRPr sz="1600">
              <a:solidFill>
                <a:schemeClr val="dk1"/>
              </a:solidFill>
            </a:endParaRPr>
          </a:p>
          <a:p>
            <a:pPr indent="-330200" lvl="0" marL="457200" marR="0" rtl="0" algn="l">
              <a:spcBef>
                <a:spcPts val="0"/>
              </a:spcBef>
              <a:spcAft>
                <a:spcPts val="0"/>
              </a:spcAft>
              <a:buClr>
                <a:schemeClr val="dk1"/>
              </a:buClr>
              <a:buSzPts val="1600"/>
              <a:buChar char="●"/>
            </a:pPr>
            <a:r>
              <a:rPr lang="en-IN" sz="1600">
                <a:solidFill>
                  <a:schemeClr val="dk1"/>
                </a:solidFill>
              </a:rPr>
              <a:t>Task 3 - Court boundary detection</a:t>
            </a:r>
            <a:endParaRPr sz="1600">
              <a:solidFill>
                <a:schemeClr val="dk1"/>
              </a:solidFill>
            </a:endParaRPr>
          </a:p>
          <a:p>
            <a:pPr indent="-330200" lvl="0" marL="457200" marR="0" rtl="0" algn="l">
              <a:spcBef>
                <a:spcPts val="0"/>
              </a:spcBef>
              <a:spcAft>
                <a:spcPts val="0"/>
              </a:spcAft>
              <a:buClr>
                <a:schemeClr val="dk1"/>
              </a:buClr>
              <a:buSzPts val="1600"/>
              <a:buChar char="●"/>
            </a:pPr>
            <a:r>
              <a:rPr lang="en-IN" sz="1600">
                <a:solidFill>
                  <a:schemeClr val="dk1"/>
                </a:solidFill>
              </a:rPr>
              <a:t>Task 4 - Shuttlecock trajectory and terminal position estimation using Kalman filter</a:t>
            </a:r>
            <a:endParaRPr sz="1600">
              <a:solidFill>
                <a:schemeClr val="dk1"/>
              </a:solidFill>
            </a:endParaRPr>
          </a:p>
          <a:p>
            <a:pPr indent="-330200" lvl="0" marL="457200" marR="0" rtl="0" algn="l">
              <a:spcBef>
                <a:spcPts val="0"/>
              </a:spcBef>
              <a:spcAft>
                <a:spcPts val="0"/>
              </a:spcAft>
              <a:buClr>
                <a:schemeClr val="dk1"/>
              </a:buClr>
              <a:buSzPts val="1600"/>
              <a:buChar char="●"/>
            </a:pPr>
            <a:r>
              <a:rPr lang="en-IN" sz="1600">
                <a:solidFill>
                  <a:schemeClr val="dk1"/>
                </a:solidFill>
              </a:rPr>
              <a:t>Task 5 - Evaluating if the terminal position of shuttlecock is within or outside the court boundaries</a:t>
            </a:r>
            <a:endParaRPr sz="1600">
              <a:solidFill>
                <a:schemeClr val="dk1"/>
              </a:solidFill>
            </a:endParaRPr>
          </a:p>
          <a:p>
            <a:pPr indent="0" lvl="0" marL="0" marR="0" rtl="0" algn="l">
              <a:spcBef>
                <a:spcPts val="0"/>
              </a:spcBef>
              <a:spcAft>
                <a:spcPts val="0"/>
              </a:spcAft>
              <a:buClr>
                <a:schemeClr val="dk1"/>
              </a:buClr>
              <a:buSzPts val="1100"/>
              <a:buFont typeface="Arial"/>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p:txBody>
      </p:sp>
      <p:cxnSp>
        <p:nvCxnSpPr>
          <p:cNvPr id="145" name="Google Shape;145;p16"/>
          <p:cNvCxnSpPr/>
          <p:nvPr/>
        </p:nvCxnSpPr>
        <p:spPr>
          <a:xfrm>
            <a:off x="581025" y="1466850"/>
            <a:ext cx="0" cy="5000700"/>
          </a:xfrm>
          <a:prstGeom prst="straightConnector1">
            <a:avLst/>
          </a:prstGeom>
          <a:noFill/>
          <a:ln cap="flat" cmpd="sng" w="9525">
            <a:solidFill>
              <a:srgbClr val="990000"/>
            </a:solidFill>
            <a:prstDash val="solid"/>
            <a:miter lim="800000"/>
            <a:headEnd len="sm" w="sm" type="none"/>
            <a:tailEnd len="sm" w="sm" type="none"/>
          </a:ln>
        </p:spPr>
      </p:cxnSp>
      <p:sp>
        <p:nvSpPr>
          <p:cNvPr id="146" name="Google Shape;146;p16"/>
          <p:cNvSpPr txBox="1"/>
          <p:nvPr/>
        </p:nvSpPr>
        <p:spPr>
          <a:xfrm>
            <a:off x="581050" y="321150"/>
            <a:ext cx="105192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800">
                <a:solidFill>
                  <a:schemeClr val="lt1"/>
                </a:solidFill>
                <a:latin typeface="Libre Baskerville"/>
                <a:ea typeface="Libre Baskerville"/>
                <a:cs typeface="Libre Baskerville"/>
                <a:sym typeface="Libre Baskerville"/>
              </a:rPr>
              <a:t>Method</a:t>
            </a:r>
            <a:endParaRPr sz="1100"/>
          </a:p>
        </p:txBody>
      </p:sp>
      <p:pic>
        <p:nvPicPr>
          <p:cNvPr id="147" name="Google Shape;147;p16"/>
          <p:cNvPicPr preferRelativeResize="0"/>
          <p:nvPr/>
        </p:nvPicPr>
        <p:blipFill>
          <a:blip r:embed="rId3">
            <a:alphaModFix/>
          </a:blip>
          <a:stretch>
            <a:fillRect/>
          </a:stretch>
        </p:blipFill>
        <p:spPr>
          <a:xfrm>
            <a:off x="1103750" y="3636475"/>
            <a:ext cx="8516499" cy="3078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 name="Shape 151"/>
        <p:cNvGrpSpPr/>
        <p:nvPr/>
      </p:nvGrpSpPr>
      <p:grpSpPr>
        <a:xfrm>
          <a:off x="0" y="0"/>
          <a:ext cx="0" cy="0"/>
          <a:chOff x="0" y="0"/>
          <a:chExt cx="0" cy="0"/>
        </a:xfrm>
      </p:grpSpPr>
      <p:sp>
        <p:nvSpPr>
          <p:cNvPr id="152" name="Google Shape;152;p17"/>
          <p:cNvSpPr/>
          <p:nvPr/>
        </p:nvSpPr>
        <p:spPr>
          <a:xfrm>
            <a:off x="0" y="0"/>
            <a:ext cx="12192000" cy="1011600"/>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 name="Google Shape;153;p17"/>
          <p:cNvSpPr txBox="1"/>
          <p:nvPr/>
        </p:nvSpPr>
        <p:spPr>
          <a:xfrm>
            <a:off x="8442963" y="3972824"/>
            <a:ext cx="2994900" cy="2307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900">
              <a:solidFill>
                <a:srgbClr val="7F7F7F"/>
              </a:solidFill>
              <a:latin typeface="Arial"/>
              <a:ea typeface="Arial"/>
              <a:cs typeface="Arial"/>
              <a:sym typeface="Arial"/>
            </a:endParaRPr>
          </a:p>
        </p:txBody>
      </p:sp>
      <p:sp>
        <p:nvSpPr>
          <p:cNvPr id="154" name="Google Shape;154;p17"/>
          <p:cNvSpPr txBox="1"/>
          <p:nvPr/>
        </p:nvSpPr>
        <p:spPr>
          <a:xfrm>
            <a:off x="4161600" y="2809575"/>
            <a:ext cx="3869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55" name="Google Shape;155;p17"/>
          <p:cNvSpPr txBox="1"/>
          <p:nvPr/>
        </p:nvSpPr>
        <p:spPr>
          <a:xfrm>
            <a:off x="8449261" y="5459087"/>
            <a:ext cx="3311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56" name="Google Shape;156;p17"/>
          <p:cNvSpPr txBox="1"/>
          <p:nvPr/>
        </p:nvSpPr>
        <p:spPr>
          <a:xfrm>
            <a:off x="708900" y="270100"/>
            <a:ext cx="105192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800">
                <a:solidFill>
                  <a:schemeClr val="lt1"/>
                </a:solidFill>
                <a:latin typeface="Libre Baskerville"/>
                <a:ea typeface="Libre Baskerville"/>
                <a:cs typeface="Libre Baskerville"/>
                <a:sym typeface="Libre Baskerville"/>
              </a:rPr>
              <a:t>Results</a:t>
            </a:r>
            <a:endParaRPr sz="1100"/>
          </a:p>
        </p:txBody>
      </p:sp>
      <p:sp>
        <p:nvSpPr>
          <p:cNvPr id="157" name="Google Shape;157;p17"/>
          <p:cNvSpPr txBox="1"/>
          <p:nvPr/>
        </p:nvSpPr>
        <p:spPr>
          <a:xfrm>
            <a:off x="708900" y="4226925"/>
            <a:ext cx="10728900" cy="1986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chemeClr val="dk1"/>
              </a:solidFill>
            </a:endParaRPr>
          </a:p>
        </p:txBody>
      </p:sp>
      <p:cxnSp>
        <p:nvCxnSpPr>
          <p:cNvPr id="158" name="Google Shape;158;p17"/>
          <p:cNvCxnSpPr/>
          <p:nvPr/>
        </p:nvCxnSpPr>
        <p:spPr>
          <a:xfrm>
            <a:off x="581025" y="1466850"/>
            <a:ext cx="0" cy="5000700"/>
          </a:xfrm>
          <a:prstGeom prst="straightConnector1">
            <a:avLst/>
          </a:prstGeom>
          <a:noFill/>
          <a:ln cap="flat" cmpd="sng" w="9525">
            <a:solidFill>
              <a:srgbClr val="990000"/>
            </a:solidFill>
            <a:prstDash val="solid"/>
            <a:miter lim="800000"/>
            <a:headEnd len="sm" w="sm" type="none"/>
            <a:tailEnd len="sm" w="sm" type="none"/>
          </a:ln>
        </p:spPr>
      </p:cxnSp>
      <p:pic>
        <p:nvPicPr>
          <p:cNvPr id="159" name="Google Shape;159;p17"/>
          <p:cNvPicPr preferRelativeResize="0"/>
          <p:nvPr/>
        </p:nvPicPr>
        <p:blipFill rotWithShape="1">
          <a:blip r:embed="rId3">
            <a:alphaModFix/>
          </a:blip>
          <a:srcRect b="2024" l="2527" r="8796" t="2024"/>
          <a:stretch/>
        </p:blipFill>
        <p:spPr>
          <a:xfrm>
            <a:off x="894513" y="1743975"/>
            <a:ext cx="5355776" cy="3701150"/>
          </a:xfrm>
          <a:prstGeom prst="rect">
            <a:avLst/>
          </a:prstGeom>
          <a:noFill/>
          <a:ln>
            <a:noFill/>
          </a:ln>
        </p:spPr>
      </p:pic>
      <p:sp>
        <p:nvSpPr>
          <p:cNvPr id="160" name="Google Shape;160;p17"/>
          <p:cNvSpPr txBox="1"/>
          <p:nvPr/>
        </p:nvSpPr>
        <p:spPr>
          <a:xfrm>
            <a:off x="1868599" y="5940425"/>
            <a:ext cx="3200400" cy="307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IN" sz="1200">
                <a:solidFill>
                  <a:schemeClr val="dk1"/>
                </a:solidFill>
              </a:rPr>
              <a:t>Court Boundary Detection</a:t>
            </a:r>
            <a:endParaRPr sz="1200">
              <a:solidFill>
                <a:schemeClr val="dk1"/>
              </a:solidFill>
              <a:latin typeface="Arial"/>
              <a:ea typeface="Arial"/>
              <a:cs typeface="Arial"/>
              <a:sym typeface="Arial"/>
            </a:endParaRPr>
          </a:p>
        </p:txBody>
      </p:sp>
      <p:sp>
        <p:nvSpPr>
          <p:cNvPr id="161" name="Google Shape;161;p17"/>
          <p:cNvSpPr txBox="1"/>
          <p:nvPr/>
        </p:nvSpPr>
        <p:spPr>
          <a:xfrm>
            <a:off x="6686250" y="2976450"/>
            <a:ext cx="5282700" cy="738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IN" sz="1200">
                <a:solidFill>
                  <a:schemeClr val="dk1"/>
                </a:solidFill>
              </a:rPr>
              <a:t>The green lines in the figure on the left, are the detected boundaries of the court. From the image, we can see that we are currently detecting approximately 4 correct corners with some error</a:t>
            </a:r>
            <a:endParaRPr sz="12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sp>
        <p:nvSpPr>
          <p:cNvPr id="166" name="Google Shape;166;p18"/>
          <p:cNvSpPr/>
          <p:nvPr/>
        </p:nvSpPr>
        <p:spPr>
          <a:xfrm>
            <a:off x="0" y="0"/>
            <a:ext cx="12192000" cy="1011600"/>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 name="Google Shape;167;p18"/>
          <p:cNvSpPr txBox="1"/>
          <p:nvPr/>
        </p:nvSpPr>
        <p:spPr>
          <a:xfrm>
            <a:off x="8442963" y="3972824"/>
            <a:ext cx="2994900" cy="2307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900">
              <a:solidFill>
                <a:srgbClr val="7F7F7F"/>
              </a:solidFill>
              <a:latin typeface="Arial"/>
              <a:ea typeface="Arial"/>
              <a:cs typeface="Arial"/>
              <a:sym typeface="Arial"/>
            </a:endParaRPr>
          </a:p>
        </p:txBody>
      </p:sp>
      <p:sp>
        <p:nvSpPr>
          <p:cNvPr id="168" name="Google Shape;168;p18"/>
          <p:cNvSpPr txBox="1"/>
          <p:nvPr/>
        </p:nvSpPr>
        <p:spPr>
          <a:xfrm>
            <a:off x="4161600" y="2809575"/>
            <a:ext cx="3869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69" name="Google Shape;169;p18"/>
          <p:cNvSpPr txBox="1"/>
          <p:nvPr/>
        </p:nvSpPr>
        <p:spPr>
          <a:xfrm>
            <a:off x="8449261" y="5459087"/>
            <a:ext cx="3311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70" name="Google Shape;170;p18"/>
          <p:cNvSpPr txBox="1"/>
          <p:nvPr/>
        </p:nvSpPr>
        <p:spPr>
          <a:xfrm>
            <a:off x="708900" y="270100"/>
            <a:ext cx="105192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800">
                <a:solidFill>
                  <a:schemeClr val="lt1"/>
                </a:solidFill>
                <a:latin typeface="Libre Baskerville"/>
                <a:ea typeface="Libre Baskerville"/>
                <a:cs typeface="Libre Baskerville"/>
                <a:sym typeface="Libre Baskerville"/>
              </a:rPr>
              <a:t>Results</a:t>
            </a:r>
            <a:endParaRPr sz="1100"/>
          </a:p>
        </p:txBody>
      </p:sp>
      <p:cxnSp>
        <p:nvCxnSpPr>
          <p:cNvPr id="171" name="Google Shape;171;p18"/>
          <p:cNvCxnSpPr/>
          <p:nvPr/>
        </p:nvCxnSpPr>
        <p:spPr>
          <a:xfrm>
            <a:off x="581025" y="1466850"/>
            <a:ext cx="0" cy="5000700"/>
          </a:xfrm>
          <a:prstGeom prst="straightConnector1">
            <a:avLst/>
          </a:prstGeom>
          <a:noFill/>
          <a:ln cap="flat" cmpd="sng" w="9525">
            <a:solidFill>
              <a:srgbClr val="990000"/>
            </a:solidFill>
            <a:prstDash val="solid"/>
            <a:miter lim="800000"/>
            <a:headEnd len="sm" w="sm" type="none"/>
            <a:tailEnd len="sm" w="sm" type="none"/>
          </a:ln>
        </p:spPr>
      </p:cxnSp>
      <p:pic>
        <p:nvPicPr>
          <p:cNvPr id="172" name="Google Shape;172;p18"/>
          <p:cNvPicPr preferRelativeResize="0"/>
          <p:nvPr/>
        </p:nvPicPr>
        <p:blipFill>
          <a:blip r:embed="rId3">
            <a:alphaModFix/>
          </a:blip>
          <a:stretch>
            <a:fillRect/>
          </a:stretch>
        </p:blipFill>
        <p:spPr>
          <a:xfrm>
            <a:off x="1161651" y="1964638"/>
            <a:ext cx="5365123" cy="3022751"/>
          </a:xfrm>
          <a:prstGeom prst="rect">
            <a:avLst/>
          </a:prstGeom>
          <a:noFill/>
          <a:ln>
            <a:noFill/>
          </a:ln>
        </p:spPr>
      </p:pic>
      <p:pic>
        <p:nvPicPr>
          <p:cNvPr id="173" name="Google Shape;173;p18"/>
          <p:cNvPicPr preferRelativeResize="0"/>
          <p:nvPr/>
        </p:nvPicPr>
        <p:blipFill>
          <a:blip r:embed="rId4">
            <a:alphaModFix/>
          </a:blip>
          <a:stretch>
            <a:fillRect/>
          </a:stretch>
        </p:blipFill>
        <p:spPr>
          <a:xfrm>
            <a:off x="8339502" y="2721120"/>
            <a:ext cx="1864850" cy="772729"/>
          </a:xfrm>
          <a:prstGeom prst="rect">
            <a:avLst/>
          </a:prstGeom>
          <a:noFill/>
          <a:ln>
            <a:noFill/>
          </a:ln>
        </p:spPr>
      </p:pic>
      <p:sp>
        <p:nvSpPr>
          <p:cNvPr id="174" name="Google Shape;174;p18"/>
          <p:cNvSpPr txBox="1"/>
          <p:nvPr/>
        </p:nvSpPr>
        <p:spPr>
          <a:xfrm>
            <a:off x="2057950" y="5181400"/>
            <a:ext cx="3477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1200">
                <a:solidFill>
                  <a:schemeClr val="dk1"/>
                </a:solidFill>
              </a:rPr>
              <a:t>Shuttlecock Initial Detection using YOLO v5</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 name="Shape 178"/>
        <p:cNvGrpSpPr/>
        <p:nvPr/>
      </p:nvGrpSpPr>
      <p:grpSpPr>
        <a:xfrm>
          <a:off x="0" y="0"/>
          <a:ext cx="0" cy="0"/>
          <a:chOff x="0" y="0"/>
          <a:chExt cx="0" cy="0"/>
        </a:xfrm>
      </p:grpSpPr>
      <p:sp>
        <p:nvSpPr>
          <p:cNvPr id="179" name="Google Shape;179;p19"/>
          <p:cNvSpPr/>
          <p:nvPr/>
        </p:nvSpPr>
        <p:spPr>
          <a:xfrm>
            <a:off x="0" y="0"/>
            <a:ext cx="12192000" cy="1011600"/>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0" name="Google Shape;180;p19"/>
          <p:cNvSpPr txBox="1"/>
          <p:nvPr/>
        </p:nvSpPr>
        <p:spPr>
          <a:xfrm>
            <a:off x="8442963" y="3972824"/>
            <a:ext cx="2994900" cy="2307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900">
              <a:solidFill>
                <a:srgbClr val="7F7F7F"/>
              </a:solidFill>
              <a:latin typeface="Arial"/>
              <a:ea typeface="Arial"/>
              <a:cs typeface="Arial"/>
              <a:sym typeface="Arial"/>
            </a:endParaRPr>
          </a:p>
        </p:txBody>
      </p:sp>
      <p:sp>
        <p:nvSpPr>
          <p:cNvPr id="181" name="Google Shape;181;p19"/>
          <p:cNvSpPr txBox="1"/>
          <p:nvPr/>
        </p:nvSpPr>
        <p:spPr>
          <a:xfrm>
            <a:off x="4161600" y="2809575"/>
            <a:ext cx="3869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82" name="Google Shape;182;p19"/>
          <p:cNvSpPr txBox="1"/>
          <p:nvPr/>
        </p:nvSpPr>
        <p:spPr>
          <a:xfrm>
            <a:off x="8449261" y="5459087"/>
            <a:ext cx="3311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83" name="Google Shape;183;p19"/>
          <p:cNvSpPr txBox="1"/>
          <p:nvPr/>
        </p:nvSpPr>
        <p:spPr>
          <a:xfrm>
            <a:off x="708900" y="270100"/>
            <a:ext cx="105192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800">
                <a:solidFill>
                  <a:schemeClr val="lt1"/>
                </a:solidFill>
                <a:latin typeface="Libre Baskerville"/>
                <a:ea typeface="Libre Baskerville"/>
                <a:cs typeface="Libre Baskerville"/>
                <a:sym typeface="Libre Baskerville"/>
              </a:rPr>
              <a:t>Results</a:t>
            </a:r>
            <a:endParaRPr sz="1100"/>
          </a:p>
        </p:txBody>
      </p:sp>
      <p:cxnSp>
        <p:nvCxnSpPr>
          <p:cNvPr id="184" name="Google Shape;184;p19"/>
          <p:cNvCxnSpPr/>
          <p:nvPr/>
        </p:nvCxnSpPr>
        <p:spPr>
          <a:xfrm>
            <a:off x="581025" y="1466850"/>
            <a:ext cx="0" cy="5000700"/>
          </a:xfrm>
          <a:prstGeom prst="straightConnector1">
            <a:avLst/>
          </a:prstGeom>
          <a:noFill/>
          <a:ln cap="flat" cmpd="sng" w="9525">
            <a:solidFill>
              <a:srgbClr val="990000"/>
            </a:solidFill>
            <a:prstDash val="solid"/>
            <a:miter lim="800000"/>
            <a:headEnd len="sm" w="sm" type="none"/>
            <a:tailEnd len="sm" w="sm" type="none"/>
          </a:ln>
        </p:spPr>
      </p:cxnSp>
      <p:pic>
        <p:nvPicPr>
          <p:cNvPr id="185" name="Google Shape;185;p19"/>
          <p:cNvPicPr preferRelativeResize="0"/>
          <p:nvPr/>
        </p:nvPicPr>
        <p:blipFill>
          <a:blip r:embed="rId3">
            <a:alphaModFix/>
          </a:blip>
          <a:stretch>
            <a:fillRect/>
          </a:stretch>
        </p:blipFill>
        <p:spPr>
          <a:xfrm>
            <a:off x="1220750" y="1412900"/>
            <a:ext cx="6742174" cy="5056638"/>
          </a:xfrm>
          <a:prstGeom prst="rect">
            <a:avLst/>
          </a:prstGeom>
          <a:noFill/>
          <a:ln>
            <a:noFill/>
          </a:ln>
        </p:spPr>
      </p:pic>
      <p:pic>
        <p:nvPicPr>
          <p:cNvPr id="186" name="Google Shape;186;p19"/>
          <p:cNvPicPr preferRelativeResize="0"/>
          <p:nvPr/>
        </p:nvPicPr>
        <p:blipFill>
          <a:blip r:embed="rId4">
            <a:alphaModFix/>
          </a:blip>
          <a:stretch>
            <a:fillRect/>
          </a:stretch>
        </p:blipFill>
        <p:spPr>
          <a:xfrm>
            <a:off x="8030700" y="3372339"/>
            <a:ext cx="3567151" cy="897850"/>
          </a:xfrm>
          <a:prstGeom prst="rect">
            <a:avLst/>
          </a:prstGeom>
          <a:noFill/>
          <a:ln>
            <a:noFill/>
          </a:ln>
        </p:spPr>
      </p:pic>
      <p:sp>
        <p:nvSpPr>
          <p:cNvPr id="187" name="Google Shape;187;p19"/>
          <p:cNvSpPr txBox="1"/>
          <p:nvPr/>
        </p:nvSpPr>
        <p:spPr>
          <a:xfrm>
            <a:off x="2029694" y="6166550"/>
            <a:ext cx="5124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1600">
                <a:solidFill>
                  <a:schemeClr val="dk1"/>
                </a:solidFill>
              </a:rPr>
              <a:t>Shuttlecock Tracking using Kalman filter</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 name="Shape 191"/>
        <p:cNvGrpSpPr/>
        <p:nvPr/>
      </p:nvGrpSpPr>
      <p:grpSpPr>
        <a:xfrm>
          <a:off x="0" y="0"/>
          <a:ext cx="0" cy="0"/>
          <a:chOff x="0" y="0"/>
          <a:chExt cx="0" cy="0"/>
        </a:xfrm>
      </p:grpSpPr>
      <p:sp>
        <p:nvSpPr>
          <p:cNvPr id="192" name="Google Shape;192;p20"/>
          <p:cNvSpPr/>
          <p:nvPr/>
        </p:nvSpPr>
        <p:spPr>
          <a:xfrm>
            <a:off x="0" y="0"/>
            <a:ext cx="12192000" cy="1011600"/>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20"/>
          <p:cNvSpPr txBox="1"/>
          <p:nvPr/>
        </p:nvSpPr>
        <p:spPr>
          <a:xfrm>
            <a:off x="8442963" y="3972824"/>
            <a:ext cx="2994900" cy="2307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t/>
            </a:r>
            <a:endParaRPr sz="900">
              <a:solidFill>
                <a:srgbClr val="7F7F7F"/>
              </a:solidFill>
              <a:latin typeface="Arial"/>
              <a:ea typeface="Arial"/>
              <a:cs typeface="Arial"/>
              <a:sym typeface="Arial"/>
            </a:endParaRPr>
          </a:p>
        </p:txBody>
      </p:sp>
      <p:sp>
        <p:nvSpPr>
          <p:cNvPr id="194" name="Google Shape;194;p20"/>
          <p:cNvSpPr txBox="1"/>
          <p:nvPr/>
        </p:nvSpPr>
        <p:spPr>
          <a:xfrm>
            <a:off x="4161600" y="2809575"/>
            <a:ext cx="3869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95" name="Google Shape;195;p20"/>
          <p:cNvSpPr txBox="1"/>
          <p:nvPr/>
        </p:nvSpPr>
        <p:spPr>
          <a:xfrm>
            <a:off x="8449261" y="5459087"/>
            <a:ext cx="3311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96" name="Google Shape;196;p20"/>
          <p:cNvSpPr txBox="1"/>
          <p:nvPr/>
        </p:nvSpPr>
        <p:spPr>
          <a:xfrm>
            <a:off x="708900" y="270100"/>
            <a:ext cx="105192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800">
                <a:solidFill>
                  <a:schemeClr val="lt1"/>
                </a:solidFill>
                <a:latin typeface="Libre Baskerville"/>
                <a:ea typeface="Libre Baskerville"/>
                <a:cs typeface="Libre Baskerville"/>
                <a:sym typeface="Libre Baskerville"/>
              </a:rPr>
              <a:t>Results</a:t>
            </a:r>
            <a:endParaRPr sz="1100"/>
          </a:p>
        </p:txBody>
      </p:sp>
      <p:cxnSp>
        <p:nvCxnSpPr>
          <p:cNvPr id="197" name="Google Shape;197;p20"/>
          <p:cNvCxnSpPr/>
          <p:nvPr/>
        </p:nvCxnSpPr>
        <p:spPr>
          <a:xfrm>
            <a:off x="581025" y="1466850"/>
            <a:ext cx="0" cy="5000700"/>
          </a:xfrm>
          <a:prstGeom prst="straightConnector1">
            <a:avLst/>
          </a:prstGeom>
          <a:noFill/>
          <a:ln cap="flat" cmpd="sng" w="9525">
            <a:solidFill>
              <a:srgbClr val="990000"/>
            </a:solidFill>
            <a:prstDash val="solid"/>
            <a:miter lim="800000"/>
            <a:headEnd len="sm" w="sm" type="none"/>
            <a:tailEnd len="sm" w="sm" type="none"/>
          </a:ln>
        </p:spPr>
      </p:cxnSp>
      <p:sp>
        <p:nvSpPr>
          <p:cNvPr id="198" name="Google Shape;198;p20"/>
          <p:cNvSpPr txBox="1"/>
          <p:nvPr/>
        </p:nvSpPr>
        <p:spPr>
          <a:xfrm>
            <a:off x="3324944" y="6271325"/>
            <a:ext cx="51243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IN" sz="1600">
                <a:solidFill>
                  <a:schemeClr val="dk1"/>
                </a:solidFill>
              </a:rPr>
              <a:t> Shuttlecock + Line Call</a:t>
            </a:r>
            <a:endParaRPr sz="1600">
              <a:solidFill>
                <a:schemeClr val="dk1"/>
              </a:solidFill>
            </a:endParaRPr>
          </a:p>
        </p:txBody>
      </p:sp>
      <p:pic>
        <p:nvPicPr>
          <p:cNvPr id="199" name="Google Shape;199;p20"/>
          <p:cNvPicPr preferRelativeResize="0"/>
          <p:nvPr/>
        </p:nvPicPr>
        <p:blipFill>
          <a:blip r:embed="rId3">
            <a:alphaModFix/>
          </a:blip>
          <a:stretch>
            <a:fillRect/>
          </a:stretch>
        </p:blipFill>
        <p:spPr>
          <a:xfrm>
            <a:off x="1544653" y="1612201"/>
            <a:ext cx="8096675" cy="45543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3" name="Shape 203"/>
        <p:cNvGrpSpPr/>
        <p:nvPr/>
      </p:nvGrpSpPr>
      <p:grpSpPr>
        <a:xfrm>
          <a:off x="0" y="0"/>
          <a:ext cx="0" cy="0"/>
          <a:chOff x="0" y="0"/>
          <a:chExt cx="0" cy="0"/>
        </a:xfrm>
      </p:grpSpPr>
      <p:sp>
        <p:nvSpPr>
          <p:cNvPr id="204" name="Google Shape;204;p21"/>
          <p:cNvSpPr/>
          <p:nvPr/>
        </p:nvSpPr>
        <p:spPr>
          <a:xfrm>
            <a:off x="0" y="0"/>
            <a:ext cx="12192000" cy="1011600"/>
          </a:xfrm>
          <a:prstGeom prst="rect">
            <a:avLst/>
          </a:prstGeom>
          <a:solidFill>
            <a:srgbClr val="99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 name="Google Shape;205;p21"/>
          <p:cNvSpPr txBox="1"/>
          <p:nvPr/>
        </p:nvSpPr>
        <p:spPr>
          <a:xfrm>
            <a:off x="8449261" y="5459087"/>
            <a:ext cx="33117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206" name="Google Shape;206;p21"/>
          <p:cNvSpPr txBox="1"/>
          <p:nvPr/>
        </p:nvSpPr>
        <p:spPr>
          <a:xfrm>
            <a:off x="865625" y="1412875"/>
            <a:ext cx="10895400" cy="4825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rPr lang="en-IN" sz="1600">
                <a:solidFill>
                  <a:schemeClr val="dk1"/>
                </a:solidFill>
              </a:rPr>
              <a:t>Using the methods outlined above we can successfully identify shuttlecock trajectories with stereo footage, determine court boundaries and detect if the shuttlecock is within or outside the court.  </a:t>
            </a:r>
            <a:endParaRPr sz="1600">
              <a:solidFill>
                <a:schemeClr val="dk1"/>
              </a:solidFill>
            </a:endParaRPr>
          </a:p>
          <a:p>
            <a:pPr indent="0" lvl="0" marL="0" marR="0" rtl="0" algn="l">
              <a:spcBef>
                <a:spcPts val="0"/>
              </a:spcBef>
              <a:spcAft>
                <a:spcPts val="0"/>
              </a:spcAft>
              <a:buClr>
                <a:schemeClr val="dk1"/>
              </a:buClr>
              <a:buSzPts val="1100"/>
              <a:buFont typeface="Arial"/>
              <a:buNone/>
            </a:pPr>
            <a:br>
              <a:rPr lang="en-IN" sz="1600">
                <a:solidFill>
                  <a:schemeClr val="dk1"/>
                </a:solidFill>
              </a:rPr>
            </a:br>
            <a:r>
              <a:rPr lang="en-IN" sz="1600">
                <a:solidFill>
                  <a:schemeClr val="dk1"/>
                </a:solidFill>
              </a:rPr>
              <a:t>The quality and not the quantity of data is very important in substantially improving the performance of the detection system. </a:t>
            </a:r>
            <a:endParaRPr sz="1600">
              <a:solidFill>
                <a:schemeClr val="dk1"/>
              </a:solidFill>
            </a:endParaRPr>
          </a:p>
          <a:p>
            <a:pPr indent="0" lvl="0" marL="0" marR="0" rtl="0" algn="l">
              <a:spcBef>
                <a:spcPts val="0"/>
              </a:spcBef>
              <a:spcAft>
                <a:spcPts val="0"/>
              </a:spcAft>
              <a:buClr>
                <a:schemeClr val="dk1"/>
              </a:buClr>
              <a:buSzPts val="1100"/>
              <a:buFont typeface="Arial"/>
              <a:buNone/>
            </a:pPr>
            <a:r>
              <a:t/>
            </a:r>
            <a:endParaRPr sz="1600">
              <a:solidFill>
                <a:schemeClr val="dk1"/>
              </a:solidFill>
            </a:endParaRPr>
          </a:p>
          <a:p>
            <a:pPr indent="0" lvl="0" marL="0" marR="0" rtl="0" algn="l">
              <a:spcBef>
                <a:spcPts val="0"/>
              </a:spcBef>
              <a:spcAft>
                <a:spcPts val="0"/>
              </a:spcAft>
              <a:buNone/>
            </a:pPr>
            <a:r>
              <a:t/>
            </a:r>
            <a:endParaRPr sz="1600">
              <a:solidFill>
                <a:schemeClr val="dk1"/>
              </a:solidFill>
            </a:endParaRPr>
          </a:p>
        </p:txBody>
      </p:sp>
      <p:cxnSp>
        <p:nvCxnSpPr>
          <p:cNvPr id="207" name="Google Shape;207;p21"/>
          <p:cNvCxnSpPr/>
          <p:nvPr/>
        </p:nvCxnSpPr>
        <p:spPr>
          <a:xfrm>
            <a:off x="581025" y="1466850"/>
            <a:ext cx="0" cy="5000700"/>
          </a:xfrm>
          <a:prstGeom prst="straightConnector1">
            <a:avLst/>
          </a:prstGeom>
          <a:noFill/>
          <a:ln cap="flat" cmpd="sng" w="9525">
            <a:solidFill>
              <a:srgbClr val="990000"/>
            </a:solidFill>
            <a:prstDash val="solid"/>
            <a:miter lim="800000"/>
            <a:headEnd len="sm" w="sm" type="none"/>
            <a:tailEnd len="sm" w="sm" type="none"/>
          </a:ln>
        </p:spPr>
      </p:cxnSp>
      <p:sp>
        <p:nvSpPr>
          <p:cNvPr id="208" name="Google Shape;208;p21"/>
          <p:cNvSpPr txBox="1"/>
          <p:nvPr/>
        </p:nvSpPr>
        <p:spPr>
          <a:xfrm>
            <a:off x="581050" y="321150"/>
            <a:ext cx="105192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IN" sz="1800">
                <a:solidFill>
                  <a:schemeClr val="lt1"/>
                </a:solidFill>
                <a:latin typeface="Libre Baskerville"/>
                <a:ea typeface="Libre Baskerville"/>
                <a:cs typeface="Libre Baskerville"/>
                <a:sym typeface="Libre Baskerville"/>
              </a:rPr>
              <a:t>Conclusions</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